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5"/>
  </p:notesMasterIdLst>
  <p:sldIdLst>
    <p:sldId id="257" r:id="rId3"/>
    <p:sldId id="463" r:id="rId4"/>
    <p:sldId id="491" r:id="rId5"/>
    <p:sldId id="492" r:id="rId6"/>
    <p:sldId id="493" r:id="rId7"/>
    <p:sldId id="481" r:id="rId8"/>
    <p:sldId id="482" r:id="rId9"/>
    <p:sldId id="483" r:id="rId10"/>
    <p:sldId id="484" r:id="rId11"/>
    <p:sldId id="485" r:id="rId12"/>
    <p:sldId id="474" r:id="rId13"/>
    <p:sldId id="471" r:id="rId14"/>
    <p:sldId id="464" r:id="rId15"/>
    <p:sldId id="466" r:id="rId16"/>
    <p:sldId id="468" r:id="rId17"/>
    <p:sldId id="470" r:id="rId18"/>
    <p:sldId id="507" r:id="rId19"/>
    <p:sldId id="340" r:id="rId20"/>
    <p:sldId id="337" r:id="rId21"/>
    <p:sldId id="356" r:id="rId22"/>
    <p:sldId id="350" r:id="rId23"/>
    <p:sldId id="351" r:id="rId24"/>
    <p:sldId id="345" r:id="rId25"/>
    <p:sldId id="352" r:id="rId26"/>
    <p:sldId id="353" r:id="rId27"/>
    <p:sldId id="354" r:id="rId28"/>
    <p:sldId id="355" r:id="rId29"/>
    <p:sldId id="357" r:id="rId30"/>
    <p:sldId id="508" r:id="rId31"/>
    <p:sldId id="360" r:id="rId32"/>
    <p:sldId id="371" r:id="rId33"/>
    <p:sldId id="361" r:id="rId34"/>
    <p:sldId id="376" r:id="rId35"/>
    <p:sldId id="462" r:id="rId36"/>
    <p:sldId id="397" r:id="rId37"/>
    <p:sldId id="398" r:id="rId38"/>
    <p:sldId id="393" r:id="rId39"/>
    <p:sldId id="509" r:id="rId40"/>
    <p:sldId id="451" r:id="rId41"/>
    <p:sldId id="511" r:id="rId42"/>
    <p:sldId id="510" r:id="rId43"/>
    <p:sldId id="333" r:id="rId44"/>
  </p:sldIdLst>
  <p:sldSz cx="9144000" cy="5143500" type="screen16x9"/>
  <p:notesSz cx="6858000" cy="9144000"/>
  <p:defaultTextStyle>
    <a:defPPr>
      <a:defRPr lang="fr-FR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2" autoAdjust="0"/>
    <p:restoredTop sz="86856" autoAdjust="0"/>
  </p:normalViewPr>
  <p:slideViewPr>
    <p:cSldViewPr>
      <p:cViewPr varScale="1">
        <p:scale>
          <a:sx n="132" d="100"/>
          <a:sy n="132" d="100"/>
        </p:scale>
        <p:origin x="1248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B8241-B59E-4506-826E-43E1DC52FD3C}" type="datetimeFigureOut">
              <a:rPr lang="fr-BE" smtClean="0"/>
              <a:t>16-06-19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0A141-E404-482B-B7E0-0612502C7B74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25446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BE" altLang="nl-BE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F5BA1B-C78A-4B6B-A6E2-940860C30B8B}" type="slidenum">
              <a:rPr lang="nl-NL" smtClean="0"/>
              <a:pPr>
                <a:defRPr/>
              </a:pPr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6111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2B0D6-7B41-8A4C-8E88-1602377FDBB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664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BE" altLang="nl-BE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F5BA1B-C78A-4B6B-A6E2-940860C30B8B}" type="slidenum">
              <a:rPr lang="nl-NL" smtClean="0"/>
              <a:pPr>
                <a:defRPr/>
              </a:pPr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702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BE" altLang="nl-BE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F5BA1B-C78A-4B6B-A6E2-940860C30B8B}" type="slidenum">
              <a:rPr lang="nl-NL" smtClean="0"/>
              <a:pPr>
                <a:defRPr/>
              </a:pPr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2696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ask them about the ways in which they currently handle data in their specific job descriptions (as I also do in our Ghent BIM course).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45CC5-D472-4127-9833-E5A46E68D4FE}" type="slidenum">
              <a:rPr lang="fr-BE" smtClean="0">
                <a:solidFill>
                  <a:prstClr val="black"/>
                </a:solidFill>
              </a:rPr>
              <a:pPr/>
              <a:t>18</a:t>
            </a:fld>
            <a:endParaRPr lang="fr-B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049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BE" altLang="nl-BE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F5BA1B-C78A-4B6B-A6E2-940860C30B8B}" type="slidenum">
              <a:rPr lang="nl-NL" smtClean="0"/>
              <a:pPr>
                <a:defRPr/>
              </a:pPr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3940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BE" altLang="nl-BE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F5BA1B-C78A-4B6B-A6E2-940860C30B8B}" type="slidenum">
              <a:rPr lang="nl-NL" smtClean="0"/>
              <a:pPr>
                <a:defRPr/>
              </a:pPr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5516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BE" altLang="nl-BE" smtClean="0"/>
          </a:p>
        </p:txBody>
      </p:sp>
      <p:sp>
        <p:nvSpPr>
          <p:cNvPr id="614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0D7BF74-92AC-4219-AE40-97577D101831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nl-NL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DE230-3E96-4E1E-BD89-1F5BF7E8D94A}" type="datetimeFigureOut">
              <a:rPr lang="fr-BE" smtClean="0"/>
              <a:t>16-06-19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051F-BC7F-451E-948A-CFFDC9B71CC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0220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DE230-3E96-4E1E-BD89-1F5BF7E8D94A}" type="datetimeFigureOut">
              <a:rPr lang="fr-BE" smtClean="0"/>
              <a:t>16-06-19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051F-BC7F-451E-948A-CFFDC9B71CC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92086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DE230-3E96-4E1E-BD89-1F5BF7E8D94A}" type="datetimeFigureOut">
              <a:rPr lang="fr-BE" smtClean="0"/>
              <a:t>16-06-19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051F-BC7F-451E-948A-CFFDC9B71CC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57542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99E80-E970-124E-AE93-DFC1388F6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483B8-69C7-B240-940F-8432D073A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2382-720F-5A49-B5F0-CFC5F13EEFA3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370842" y="4835777"/>
            <a:ext cx="4701778" cy="303609"/>
          </a:xfrm>
          <a:prstGeom prst="rect">
            <a:avLst/>
          </a:prstGeom>
        </p:spPr>
        <p:txBody>
          <a:bodyPr anchor="ctr" anchorCtr="0"/>
          <a:lstStyle/>
          <a:p>
            <a:pPr algn="r"/>
            <a:r>
              <a:rPr lang="en-US" sz="788" dirty="0"/>
              <a:t>Ana ROXIN | W3C Linked Building Data CG - Alignments and links</a:t>
            </a:r>
            <a:endParaRPr lang="fr-FR" sz="788" dirty="0"/>
          </a:p>
        </p:txBody>
      </p:sp>
    </p:spTree>
    <p:extLst>
      <p:ext uri="{BB962C8B-B14F-4D97-AF65-F5344CB8AC3E}">
        <p14:creationId xmlns:p14="http://schemas.microsoft.com/office/powerpoint/2010/main" val="2768675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DE2B1-2BEB-494E-B6CD-EB98900F21A1}" type="datetimeFigureOut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16/06/2019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56880-1435-44F8-976C-818395D70CF8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300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DE2B1-2BEB-494E-B6CD-EB98900F21A1}" type="datetimeFigureOut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16/06/2019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56880-1435-44F8-976C-818395D70CF8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161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DE2B1-2BEB-494E-B6CD-EB98900F21A1}" type="datetimeFigureOut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16/06/2019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56880-1435-44F8-976C-818395D70CF8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304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DE2B1-2BEB-494E-B6CD-EB98900F21A1}" type="datetimeFigureOut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16/06/2019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56880-1435-44F8-976C-818395D70CF8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0178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DE2B1-2BEB-494E-B6CD-EB98900F21A1}" type="datetimeFigureOut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16/06/2019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56880-1435-44F8-976C-818395D70CF8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273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DE2B1-2BEB-494E-B6CD-EB98900F21A1}" type="datetimeFigureOut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16/06/2019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56880-1435-44F8-976C-818395D70CF8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4467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DE2B1-2BEB-494E-B6CD-EB98900F21A1}" type="datetimeFigureOut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16/06/2019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56880-1435-44F8-976C-818395D70CF8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52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DE230-3E96-4E1E-BD89-1F5BF7E8D94A}" type="datetimeFigureOut">
              <a:rPr lang="fr-BE" smtClean="0"/>
              <a:t>16-06-19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051F-BC7F-451E-948A-CFFDC9B71CC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64589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DE2B1-2BEB-494E-B6CD-EB98900F21A1}" type="datetimeFigureOut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16/06/2019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56880-1435-44F8-976C-818395D70CF8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8491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DE2B1-2BEB-494E-B6CD-EB98900F21A1}" type="datetimeFigureOut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16/06/2019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56880-1435-44F8-976C-818395D70CF8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5409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DE2B1-2BEB-494E-B6CD-EB98900F21A1}" type="datetimeFigureOut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16/06/2019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56880-1435-44F8-976C-818395D70CF8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8771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DE2B1-2BEB-494E-B6CD-EB98900F21A1}" type="datetimeFigureOut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16/06/2019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56880-1435-44F8-976C-818395D70CF8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960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DE230-3E96-4E1E-BD89-1F5BF7E8D94A}" type="datetimeFigureOut">
              <a:rPr lang="fr-BE" smtClean="0"/>
              <a:t>16-06-19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051F-BC7F-451E-948A-CFFDC9B71CC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04365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DE230-3E96-4E1E-BD89-1F5BF7E8D94A}" type="datetimeFigureOut">
              <a:rPr lang="fr-BE" smtClean="0"/>
              <a:t>16-06-19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051F-BC7F-451E-948A-CFFDC9B71CC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0705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DE230-3E96-4E1E-BD89-1F5BF7E8D94A}" type="datetimeFigureOut">
              <a:rPr lang="fr-BE" smtClean="0"/>
              <a:t>16-06-19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051F-BC7F-451E-948A-CFFDC9B71CC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38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DE230-3E96-4E1E-BD89-1F5BF7E8D94A}" type="datetimeFigureOut">
              <a:rPr lang="fr-BE" smtClean="0"/>
              <a:t>16-06-19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051F-BC7F-451E-948A-CFFDC9B71CC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44749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DE230-3E96-4E1E-BD89-1F5BF7E8D94A}" type="datetimeFigureOut">
              <a:rPr lang="fr-BE" smtClean="0"/>
              <a:t>16-06-19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051F-BC7F-451E-948A-CFFDC9B71CC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33713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DE230-3E96-4E1E-BD89-1F5BF7E8D94A}" type="datetimeFigureOut">
              <a:rPr lang="fr-BE" smtClean="0"/>
              <a:t>16-06-19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051F-BC7F-451E-948A-CFFDC9B71CC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92004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DE230-3E96-4E1E-BD89-1F5BF7E8D94A}" type="datetimeFigureOut">
              <a:rPr lang="fr-BE" smtClean="0"/>
              <a:t>16-06-19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D051F-BC7F-451E-948A-CFFDC9B71CC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04937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DE230-3E96-4E1E-BD89-1F5BF7E8D94A}" type="datetimeFigureOut">
              <a:rPr lang="fr-BE" smtClean="0"/>
              <a:t>16-06-19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D051F-BC7F-451E-948A-CFFDC9B71CC0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41294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158DE2B1-2BEB-494E-B6CD-EB98900F21A1}" type="datetimeFigureOut">
              <a:rPr lang="nl-BE" smtClean="0">
                <a:solidFill>
                  <a:prstClr val="black">
                    <a:tint val="75000"/>
                  </a:prstClr>
                </a:solidFill>
              </a:rPr>
              <a:pPr defTabSz="685800"/>
              <a:t>16/06/2019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0656880-1435-44F8-976C-818395D70CF8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125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youtu.be/P_38gIvrbmg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jpe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hyperlink" Target="https://github.com/jyrkioraskari/IFCtoLBD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://smartlab1.elis.ugent.be:8889/IFC-rep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geovis.adaptcentre.ie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scss.tcd.ie/~mcglink/video/tutorial/geovis/geovis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3675231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hyperlink" Target="https://www.youtube.com/watch?v=OM6XIICm_qo" TargetMode="External"/><Relationship Id="rId4" Type="http://schemas.openxmlformats.org/officeDocument/2006/relationships/hyperlink" Target="https://www.youtube.com/watch?v=4x_xzT5eF5Q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4x_xzT5eF5Q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webservices/ws_rdf_intro.asp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.org/2003/Talks/0922-rsoc-tbl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lod-cloud.net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3id.org/ifc/IFC4" TargetMode="External"/><Relationship Id="rId2" Type="http://schemas.openxmlformats.org/officeDocument/2006/relationships/hyperlink" Target="http://ifcowl.openbimstandards.org/IFC4_ADD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3id.org/ifc/IFC2X3_TC1" TargetMode="External"/><Relationship Id="rId4" Type="http://schemas.openxmlformats.org/officeDocument/2006/relationships/hyperlink" Target="http://w3id.org/ifc/IFC2X3_Fina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s://duckduckgo.com/i/8b26346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8184" y="2643758"/>
            <a:ext cx="1116843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0" y="123478"/>
            <a:ext cx="9144000" cy="2286000"/>
          </a:xfrm>
          <a:prstGeom prst="rect">
            <a:avLst/>
          </a:prstGeom>
          <a:noFill/>
        </p:spPr>
        <p:txBody>
          <a:bodyPr lIns="91438" tIns="45719" rIns="91438" bIns="45719"/>
          <a:lstStyle/>
          <a:p>
            <a:pPr marL="342892" indent="-342892" algn="ctr">
              <a:spcBef>
                <a:spcPct val="20000"/>
              </a:spcBef>
              <a:defRPr/>
            </a:pPr>
            <a:endParaRPr lang="en-GB" sz="3200" dirty="0">
              <a:latin typeface="Calibri Light" panose="020F0302020204030204" pitchFamily="34" charset="0"/>
            </a:endParaRPr>
          </a:p>
          <a:p>
            <a:pPr marL="342892" indent="-342892" algn="ctr">
              <a:spcBef>
                <a:spcPct val="20000"/>
              </a:spcBef>
              <a:defRPr/>
            </a:pPr>
            <a:endParaRPr lang="nl-BE" sz="3200" dirty="0" smtClean="0">
              <a:latin typeface="Calibri Light" panose="020F0302020204030204" pitchFamily="34" charset="0"/>
            </a:endParaRPr>
          </a:p>
          <a:p>
            <a:pPr marL="342892" indent="-342892" algn="ctr">
              <a:spcBef>
                <a:spcPct val="20000"/>
              </a:spcBef>
              <a:defRPr/>
            </a:pPr>
            <a:r>
              <a:rPr lang="nl-BE" sz="3200" dirty="0" err="1" smtClean="0">
                <a:latin typeface="Calibri Light" panose="020F0302020204030204" pitchFamily="34" charset="0"/>
              </a:rPr>
              <a:t>Linked</a:t>
            </a:r>
            <a:r>
              <a:rPr lang="nl-BE" sz="3200" dirty="0" smtClean="0">
                <a:latin typeface="Calibri Light" panose="020F0302020204030204" pitchFamily="34" charset="0"/>
              </a:rPr>
              <a:t> Data </a:t>
            </a:r>
            <a:r>
              <a:rPr lang="nl-BE" sz="3200" dirty="0" err="1" smtClean="0">
                <a:latin typeface="Calibri Light" panose="020F0302020204030204" pitchFamily="34" charset="0"/>
              </a:rPr>
              <a:t>and</a:t>
            </a:r>
            <a:r>
              <a:rPr lang="nl-BE" sz="3200" dirty="0" smtClean="0">
                <a:latin typeface="Calibri Light" panose="020F0302020204030204" pitchFamily="34" charset="0"/>
              </a:rPr>
              <a:t> </a:t>
            </a:r>
            <a:r>
              <a:rPr lang="nl-BE" sz="3200" dirty="0" err="1" smtClean="0">
                <a:latin typeface="Calibri Light" panose="020F0302020204030204" pitchFamily="34" charset="0"/>
              </a:rPr>
              <a:t>the</a:t>
            </a:r>
            <a:r>
              <a:rPr lang="nl-BE" sz="3200" dirty="0" smtClean="0">
                <a:latin typeface="Calibri Light" panose="020F0302020204030204" pitchFamily="34" charset="0"/>
              </a:rPr>
              <a:t> </a:t>
            </a:r>
            <a:r>
              <a:rPr lang="nl-BE" sz="3200" dirty="0" err="1" smtClean="0">
                <a:latin typeface="Calibri Light" panose="020F0302020204030204" pitchFamily="34" charset="0"/>
              </a:rPr>
              <a:t>Semantic</a:t>
            </a:r>
            <a:r>
              <a:rPr lang="nl-BE" sz="3200" dirty="0" smtClean="0">
                <a:latin typeface="Calibri Light" panose="020F0302020204030204" pitchFamily="34" charset="0"/>
              </a:rPr>
              <a:t> Web: </a:t>
            </a:r>
            <a:r>
              <a:rPr lang="nl-BE" sz="3200" dirty="0" err="1" smtClean="0">
                <a:latin typeface="Calibri Light" panose="020F0302020204030204" pitchFamily="34" charset="0"/>
              </a:rPr>
              <a:t>the</a:t>
            </a:r>
            <a:r>
              <a:rPr lang="nl-BE" sz="3200" dirty="0" smtClean="0">
                <a:latin typeface="Calibri Light" panose="020F0302020204030204" pitchFamily="34" charset="0"/>
              </a:rPr>
              <a:t> Basics</a:t>
            </a:r>
            <a:endParaRPr lang="en-GB" sz="3200" dirty="0">
              <a:latin typeface="Calibri Light" panose="020F0302020204030204" pitchFamily="34" charset="0"/>
            </a:endParaRPr>
          </a:p>
          <a:p>
            <a:pPr marL="342892" indent="-342892" algn="ctr">
              <a:spcBef>
                <a:spcPct val="20000"/>
              </a:spcBef>
              <a:defRPr/>
            </a:pPr>
            <a:endParaRPr lang="en-GB" dirty="0" smtClean="0">
              <a:latin typeface="Calibri Light" panose="020F0302020204030204" pitchFamily="34" charset="0"/>
            </a:endParaRPr>
          </a:p>
          <a:p>
            <a:pPr marL="342892" indent="-342892" algn="ctr">
              <a:spcBef>
                <a:spcPct val="20000"/>
              </a:spcBef>
              <a:defRPr/>
            </a:pPr>
            <a:endParaRPr lang="en-GB" dirty="0">
              <a:latin typeface="Calibri Light" panose="020F0302020204030204" pitchFamily="34" charset="0"/>
            </a:endParaRPr>
          </a:p>
          <a:p>
            <a:pPr marL="342892" indent="-342892" algn="ctr">
              <a:spcBef>
                <a:spcPct val="20000"/>
              </a:spcBef>
              <a:defRPr/>
            </a:pPr>
            <a:r>
              <a:rPr lang="en-GB" dirty="0" smtClean="0">
                <a:latin typeface="Calibri Light" panose="020F0302020204030204" pitchFamily="34" charset="0"/>
              </a:rPr>
              <a:t>Pieter </a:t>
            </a:r>
            <a:r>
              <a:rPr lang="en-GB" dirty="0" err="1" smtClean="0">
                <a:latin typeface="Calibri Light" panose="020F0302020204030204" pitchFamily="34" charset="0"/>
              </a:rPr>
              <a:t>Pauwels</a:t>
            </a:r>
            <a:endParaRPr lang="en-GB" dirty="0" smtClean="0">
              <a:latin typeface="Calibri Light" panose="020F0302020204030204" pitchFamily="34" charset="0"/>
            </a:endParaRPr>
          </a:p>
          <a:p>
            <a:pPr marL="342892" indent="-342892" algn="ctr">
              <a:spcBef>
                <a:spcPct val="20000"/>
              </a:spcBef>
              <a:defRPr/>
            </a:pPr>
            <a:r>
              <a:rPr lang="en-GB" dirty="0" smtClean="0">
                <a:latin typeface="Calibri Light" panose="020F0302020204030204" pitchFamily="34" charset="0"/>
              </a:rPr>
              <a:t>LDAC Summer School</a:t>
            </a:r>
          </a:p>
          <a:p>
            <a:pPr marL="342892" indent="-342892" algn="ctr">
              <a:spcBef>
                <a:spcPct val="20000"/>
              </a:spcBef>
              <a:defRPr/>
            </a:pPr>
            <a:r>
              <a:rPr lang="en-GB" dirty="0" smtClean="0">
                <a:latin typeface="Calibri Light" panose="020F0302020204030204" pitchFamily="34" charset="0"/>
              </a:rPr>
              <a:t>17 June 2019</a:t>
            </a:r>
            <a:endParaRPr lang="en-GB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89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2981"/>
            <a:ext cx="8229600" cy="3394472"/>
          </a:xfrm>
        </p:spPr>
        <p:txBody>
          <a:bodyPr/>
          <a:lstStyle/>
          <a:p>
            <a:endParaRPr lang="fr-BE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803094"/>
            <a:ext cx="3671277" cy="522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56176" y="803094"/>
            <a:ext cx="2969209" cy="522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07904" y="803094"/>
            <a:ext cx="2395872" cy="522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11560" y="24716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latin typeface="Calibri Light" panose="020F0302020204030204" pitchFamily="34" charset="0"/>
              </a:rPr>
              <a:t>CLASSES</a:t>
            </a:r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3692" y="24716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latin typeface="Calibri Light" panose="020F0302020204030204" pitchFamily="34" charset="0"/>
              </a:rPr>
              <a:t>INDIVIDUALS</a:t>
            </a:r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25820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latin typeface="Calibri Light" panose="020F0302020204030204" pitchFamily="34" charset="0"/>
              </a:rPr>
              <a:t>OJECT PROPERTIES</a:t>
            </a:r>
            <a:endParaRPr lang="nl-BE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63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3;p18"/>
          <p:cNvSpPr txBox="1">
            <a:spLocks/>
          </p:cNvSpPr>
          <p:nvPr/>
        </p:nvSpPr>
        <p:spPr>
          <a:xfrm>
            <a:off x="311700" y="1247400"/>
            <a:ext cx="8520600" cy="3321600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exists a standard, but:</a:t>
            </a:r>
          </a:p>
          <a:p>
            <a:pPr>
              <a:buFont typeface="Arial" panose="020B0604020202020204" pitchFamily="34" charset="0"/>
              <a:buChar char="-"/>
            </a:pPr>
            <a:r>
              <a:rPr 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not modular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not extensible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-"/>
            </a:pPr>
            <a:r>
              <a:rPr 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not simple enough to use</a:t>
            </a:r>
          </a:p>
          <a:p>
            <a:pPr indent="0">
              <a:buNone/>
            </a:pPr>
            <a:endParaRPr lang="en-US" sz="2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-"/>
            </a:pPr>
            <a:r>
              <a:rPr lang="en-US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AND not Web-compliant !</a:t>
            </a:r>
          </a:p>
        </p:txBody>
      </p:sp>
      <p:pic>
        <p:nvPicPr>
          <p:cNvPr id="10" name="Google Shape;94;p18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4275" y="1301375"/>
            <a:ext cx="3496900" cy="36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611560" y="-20538"/>
            <a:ext cx="8229600" cy="85725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91437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300" dirty="0" smtClean="0">
                <a:latin typeface="Calibri Light" panose="020F0302020204030204" pitchFamily="34" charset="0"/>
              </a:rPr>
              <a:t>Industry Foundation Classes (IFC)</a:t>
            </a:r>
            <a:endParaRPr lang="en-GB" sz="33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86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827090" y="1221581"/>
            <a:ext cx="8066087" cy="240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marL="514350" indent="-5143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Calibri" pitchFamily="34" charset="0"/>
              <a:buAutoNum type="arabicPeriod"/>
            </a:pP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Information exchange </a:t>
            </a: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and</a:t>
            </a: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</a:t>
            </a: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the</a:t>
            </a: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AEC </a:t>
            </a: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industry</a:t>
            </a:r>
            <a:endParaRPr lang="nl-NL" altLang="nl-BE" sz="3000" dirty="0" smtClean="0">
              <a:solidFill>
                <a:schemeClr val="bg1"/>
              </a:solidFill>
              <a:latin typeface="Calibri Light" panose="020F0302020204030204" pitchFamily="34" charset="0"/>
              <a:ea typeface="Droid Sans" pitchFamily="34" charset="0"/>
              <a:cs typeface="Droid Sans" pitchFamily="34" charset="0"/>
            </a:endParaRPr>
          </a:p>
          <a:p>
            <a:pPr eaLnBrk="1" hangingPunct="1">
              <a:buFont typeface="Calibri" pitchFamily="34" charset="0"/>
              <a:buAutoNum type="arabicPeriod"/>
            </a:pPr>
            <a:r>
              <a:rPr lang="nl-NL" altLang="nl-BE" sz="3000" dirty="0" smtClean="0">
                <a:solidFill>
                  <a:srgbClr val="FFFF00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LBD in </a:t>
            </a:r>
            <a:r>
              <a:rPr lang="nl-NL" altLang="nl-BE" sz="3000" dirty="0" err="1" smtClean="0">
                <a:solidFill>
                  <a:srgbClr val="FFFF00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practice</a:t>
            </a:r>
            <a:r>
              <a:rPr lang="nl-NL" altLang="nl-BE" sz="3000" dirty="0" smtClean="0">
                <a:solidFill>
                  <a:srgbClr val="FFFF00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!</a:t>
            </a:r>
          </a:p>
          <a:p>
            <a:pPr eaLnBrk="1" hangingPunct="1">
              <a:buFont typeface="Calibri" pitchFamily="34" charset="0"/>
              <a:buAutoNum type="arabicPeriod"/>
            </a:pPr>
            <a:r>
              <a:rPr lang="nl-NL" altLang="nl-BE" sz="3000" dirty="0" err="1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Some</a:t>
            </a:r>
            <a:r>
              <a:rPr lang="nl-NL" altLang="nl-BE" sz="3000" dirty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</a:t>
            </a:r>
            <a:r>
              <a:rPr lang="nl-NL" altLang="nl-BE" sz="3000" dirty="0" err="1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technical</a:t>
            </a:r>
            <a:r>
              <a:rPr lang="nl-NL" altLang="nl-BE" sz="3000" dirty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basics</a:t>
            </a:r>
          </a:p>
          <a:p>
            <a:pPr eaLnBrk="1" hangingPunct="1">
              <a:buFont typeface="Calibri" pitchFamily="34" charset="0"/>
              <a:buAutoNum type="arabicPeriod"/>
            </a:pPr>
            <a:r>
              <a:rPr lang="nl-NL" altLang="nl-BE" sz="3000" dirty="0" err="1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Scaling</a:t>
            </a:r>
            <a:r>
              <a:rPr lang="nl-NL" altLang="nl-BE" sz="3000" dirty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up </a:t>
            </a:r>
            <a:r>
              <a:rPr lang="nl-NL" altLang="nl-BE" sz="3000" dirty="0" err="1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the</a:t>
            </a:r>
            <a:r>
              <a:rPr lang="nl-NL" altLang="nl-BE" sz="3000" dirty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</a:t>
            </a: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graph</a:t>
            </a:r>
            <a:endParaRPr lang="nl-NL" altLang="nl-BE" sz="3000" dirty="0" smtClean="0">
              <a:solidFill>
                <a:schemeClr val="bg1"/>
              </a:solidFill>
              <a:latin typeface="Calibri Light" panose="020F0302020204030204" pitchFamily="34" charset="0"/>
              <a:ea typeface="Droid Sans" pitchFamily="34" charset="0"/>
              <a:cs typeface="Droid Sans" pitchFamily="34" charset="0"/>
            </a:endParaRPr>
          </a:p>
          <a:p>
            <a:pPr eaLnBrk="1" hangingPunct="1">
              <a:buFont typeface="Calibri" pitchFamily="34" charset="0"/>
              <a:buAutoNum type="arabicPeriod"/>
            </a:pP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Exercises</a:t>
            </a:r>
            <a:endParaRPr lang="nl-NL" altLang="nl-BE" sz="3000" dirty="0">
              <a:solidFill>
                <a:schemeClr val="bg1"/>
              </a:solidFill>
              <a:latin typeface="Calibri Light" panose="020F0302020204030204" pitchFamily="34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6" name="Titel 10"/>
          <p:cNvSpPr txBox="1">
            <a:spLocks/>
          </p:cNvSpPr>
          <p:nvPr/>
        </p:nvSpPr>
        <p:spPr>
          <a:xfrm>
            <a:off x="323529" y="244104"/>
            <a:ext cx="8820472" cy="527447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BE" altLang="nl-BE" sz="3200">
                <a:solidFill>
                  <a:schemeClr val="bg1"/>
                </a:solidFill>
                <a:latin typeface="Calibri Light" panose="020F0302020204030204" pitchFamily="34" charset="0"/>
              </a:rPr>
              <a:t>Outline</a:t>
            </a:r>
            <a:endParaRPr lang="nl-BE" altLang="nl-BE" sz="32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92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160" y="3003798"/>
            <a:ext cx="2242457" cy="1581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34" y="1360715"/>
            <a:ext cx="4451395" cy="23068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9086" y="1360715"/>
            <a:ext cx="4386943" cy="2303321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611560" y="-20538"/>
            <a:ext cx="8229600" cy="85725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91437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BE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BOT + SOSA + </a:t>
            </a:r>
            <a:r>
              <a:rPr lang="nl-BE" sz="3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geometry</a:t>
            </a:r>
            <a:endParaRPr lang="en-GB" sz="3300" dirty="0">
              <a:latin typeface="Calibri Light" panose="020F0302020204030204" pitchFamily="34" charset="0"/>
            </a:endParaRPr>
          </a:p>
        </p:txBody>
      </p:sp>
      <p:sp>
        <p:nvSpPr>
          <p:cNvPr id="11" name="Espace réservé du pied de page 1"/>
          <p:cNvSpPr>
            <a:spLocks noGrp="1"/>
          </p:cNvSpPr>
          <p:nvPr>
            <p:ph type="ftr" sz="quarter" idx="3"/>
          </p:nvPr>
        </p:nvSpPr>
        <p:spPr>
          <a:xfrm>
            <a:off x="98834" y="4724702"/>
            <a:ext cx="9045166" cy="303609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nl-BE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Mads</a:t>
            </a:r>
            <a:r>
              <a:rPr lang="nl-BE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Holten Rasmussen, Christian </a:t>
            </a:r>
            <a:r>
              <a:rPr lang="nl-BE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Aaskov</a:t>
            </a:r>
            <a:r>
              <a:rPr lang="nl-BE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nl-BE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Frausing</a:t>
            </a:r>
            <a:r>
              <a:rPr lang="nl-BE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, Christian Anker </a:t>
            </a:r>
            <a:r>
              <a:rPr lang="nl-BE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Hviid</a:t>
            </a:r>
            <a:r>
              <a:rPr lang="nl-BE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Jan </a:t>
            </a:r>
            <a:r>
              <a:rPr lang="nl-BE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Karlshøj</a:t>
            </a:r>
            <a:r>
              <a:rPr lang="nl-BE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, 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Integrating Building Information Modeling and Sensor Observations using Semantic Web, Semantic Sensor Networks </a:t>
            </a:r>
            <a:r>
              <a:rPr lang="en-US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Workshop, </a:t>
            </a:r>
            <a:r>
              <a:rPr lang="nl-BE" dirty="0" smtClean="0">
                <a:solidFill>
                  <a:schemeClr val="tx1"/>
                </a:solidFill>
                <a:latin typeface="Calibri Light" panose="020F0302020204030204" pitchFamily="34" charset="0"/>
                <a:hlinkClick r:id="rId5"/>
              </a:rPr>
              <a:t>https://youtu.be/P_38gIvrbmg</a:t>
            </a:r>
            <a:endParaRPr lang="nl-BE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2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864" y="1059582"/>
            <a:ext cx="3108960" cy="28236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19808" y="1047624"/>
            <a:ext cx="1234440" cy="14035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17233" y="2463105"/>
            <a:ext cx="1229289" cy="14035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4765" y="2072126"/>
            <a:ext cx="895157" cy="9784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5252" y="2015994"/>
            <a:ext cx="1397036" cy="9313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5252" y="1065172"/>
            <a:ext cx="1397036" cy="9313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5251" y="2966817"/>
            <a:ext cx="1388357" cy="900556"/>
          </a:xfrm>
          <a:prstGeom prst="rect">
            <a:avLst/>
          </a:prstGeom>
        </p:spPr>
      </p:pic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248892" y="1032828"/>
            <a:ext cx="3057213" cy="157615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500" dirty="0"/>
              <a:t>Repo of 531 LBD building graphs</a:t>
            </a:r>
          </a:p>
          <a:p>
            <a:pPr lvl="1"/>
            <a:r>
              <a:rPr lang="en-US" sz="1350" dirty="0"/>
              <a:t>36 million triples in total</a:t>
            </a:r>
          </a:p>
          <a:p>
            <a:pPr lvl="1"/>
            <a:r>
              <a:rPr lang="en-US" sz="1350" dirty="0"/>
              <a:t>372 </a:t>
            </a:r>
            <a:r>
              <a:rPr lang="en-US" sz="1350" dirty="0" err="1"/>
              <a:t>bot:Building</a:t>
            </a:r>
            <a:r>
              <a:rPr lang="en-US" sz="1350" dirty="0"/>
              <a:t> instances</a:t>
            </a:r>
          </a:p>
          <a:p>
            <a:pPr lvl="1"/>
            <a:r>
              <a:rPr lang="en-US" sz="1350" dirty="0"/>
              <a:t>3,523 </a:t>
            </a:r>
            <a:r>
              <a:rPr lang="en-US" sz="1350" dirty="0" err="1"/>
              <a:t>bot:Zone</a:t>
            </a:r>
            <a:r>
              <a:rPr lang="en-US" sz="1350" dirty="0"/>
              <a:t> instances</a:t>
            </a:r>
          </a:p>
          <a:p>
            <a:pPr lvl="1"/>
            <a:r>
              <a:rPr lang="en-US" sz="1350" dirty="0"/>
              <a:t>2,117 </a:t>
            </a:r>
            <a:r>
              <a:rPr lang="en-US" sz="1350" dirty="0" err="1"/>
              <a:t>bot:Space</a:t>
            </a:r>
            <a:r>
              <a:rPr lang="en-US" sz="1350" dirty="0"/>
              <a:t> instances</a:t>
            </a:r>
          </a:p>
          <a:p>
            <a:pPr lvl="1"/>
            <a:r>
              <a:rPr lang="en-US" sz="1350" dirty="0"/>
              <a:t>615,452 </a:t>
            </a:r>
            <a:r>
              <a:rPr lang="en-US" sz="1350" dirty="0" err="1"/>
              <a:t>bot:Element</a:t>
            </a:r>
            <a:r>
              <a:rPr lang="en-US" sz="1350" dirty="0"/>
              <a:t> instances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8585" y="4097400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/>
              <a:t>converted from </a:t>
            </a:r>
            <a:r>
              <a:rPr lang="en-US" sz="1350" dirty="0">
                <a:hlinkClick r:id="rId9"/>
              </a:rPr>
              <a:t>http://smartlab1.elis.ugent.be:8889/IFC-repo/</a:t>
            </a:r>
            <a:r>
              <a:rPr lang="en-US" sz="1350" dirty="0"/>
              <a:t>  </a:t>
            </a:r>
          </a:p>
          <a:p>
            <a:r>
              <a:rPr lang="en-US" sz="1350" dirty="0"/>
              <a:t>to LBD using </a:t>
            </a:r>
            <a:r>
              <a:rPr lang="en-US" sz="1350" dirty="0">
                <a:hlinkClick r:id="rId10"/>
              </a:rPr>
              <a:t>https://github.com/jyrkioraskari/IFCtoLBD</a:t>
            </a:r>
            <a:r>
              <a:rPr lang="en-US" sz="1350" dirty="0"/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342" y="2996112"/>
            <a:ext cx="1584859" cy="856084"/>
          </a:xfrm>
          <a:prstGeom prst="rect">
            <a:avLst/>
          </a:prstGeom>
        </p:spPr>
      </p:pic>
      <p:sp>
        <p:nvSpPr>
          <p:cNvPr id="15" name="Título 1"/>
          <p:cNvSpPr txBox="1">
            <a:spLocks/>
          </p:cNvSpPr>
          <p:nvPr/>
        </p:nvSpPr>
        <p:spPr>
          <a:xfrm>
            <a:off x="611560" y="-20538"/>
            <a:ext cx="8229600" cy="857250"/>
          </a:xfrm>
          <a:prstGeom prst="rect">
            <a:avLst/>
          </a:prstGeom>
        </p:spPr>
        <p:txBody>
          <a:bodyPr vert="horz" lIns="91438" tIns="45719" rIns="91438" bIns="45719" rtlCol="0" anchor="ctr">
            <a:normAutofit fontScale="92500" lnSpcReduction="20000"/>
          </a:bodyPr>
          <a:lstStyle>
            <a:lvl1pPr algn="ctr" defTabSz="91437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a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Implementation @Gigantium Denmark - Combination with sensor data</a:t>
            </a:r>
            <a:endParaRPr lang="en-GB" sz="3300" dirty="0">
              <a:latin typeface="Calibri Light" panose="020F0302020204030204" pitchFamily="34" charset="0"/>
            </a:endParaRPr>
          </a:p>
        </p:txBody>
      </p:sp>
      <p:sp>
        <p:nvSpPr>
          <p:cNvPr id="16" name="Espace réservé du pied de page 1"/>
          <p:cNvSpPr>
            <a:spLocks noGrp="1"/>
          </p:cNvSpPr>
          <p:nvPr>
            <p:ph type="ftr" sz="quarter" idx="3"/>
          </p:nvPr>
        </p:nvSpPr>
        <p:spPr>
          <a:xfrm>
            <a:off x="98834" y="4724702"/>
            <a:ext cx="9045166" cy="303609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nl-BE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Ekaterina</a:t>
            </a:r>
            <a:r>
              <a:rPr lang="nl-BE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nl-BE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Petrova</a:t>
            </a:r>
            <a:r>
              <a:rPr lang="nl-BE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, Pieter Pauwels, Kjeld </a:t>
            </a:r>
            <a:r>
              <a:rPr lang="nl-BE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Svidt</a:t>
            </a:r>
            <a:r>
              <a:rPr lang="nl-BE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, Rasmus </a:t>
            </a:r>
            <a:r>
              <a:rPr lang="nl-BE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Lund</a:t>
            </a:r>
            <a:r>
              <a:rPr lang="nl-BE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Jensen, 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Towards data-driven sustainable design: decision support based on knowledge discovery in disparate building data, Architectural Engineering and Design </a:t>
            </a:r>
            <a:r>
              <a:rPr lang="en-US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Management (2018) p.1-23</a:t>
            </a:r>
            <a:endParaRPr lang="nl-BE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1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3">
            <a:extLst>
              <a:ext uri="{FF2B5EF4-FFF2-40B4-BE49-F238E27FC236}">
                <a16:creationId xmlns:a16="http://schemas.microsoft.com/office/drawing/2014/main" id="{3754577D-69D1-46D2-84D0-60B7C1FE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92" y="677597"/>
            <a:ext cx="2525168" cy="3982385"/>
          </a:xfrm>
          <a:prstGeom prst="rect">
            <a:avLst/>
          </a:prstGeom>
        </p:spPr>
      </p:pic>
      <p:pic>
        <p:nvPicPr>
          <p:cNvPr id="7" name="Afbeelding 3">
            <a:extLst>
              <a:ext uri="{FF2B5EF4-FFF2-40B4-BE49-F238E27FC236}">
                <a16:creationId xmlns:a16="http://schemas.microsoft.com/office/drawing/2014/main" id="{3754577D-69D1-46D2-84D0-60B7C1FE48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1204" y="699542"/>
            <a:ext cx="2250100" cy="1820162"/>
          </a:xfrm>
          <a:prstGeom prst="rect">
            <a:avLst/>
          </a:prstGeom>
        </p:spPr>
      </p:pic>
      <p:pic>
        <p:nvPicPr>
          <p:cNvPr id="8" name="Afbeelding 3" descr="Afbeelding met binnen, gebouw, muur&#10;&#10;Beschrijving is gegenereerd met hoge betrouwbaarheid">
            <a:extLst>
              <a:ext uri="{FF2B5EF4-FFF2-40B4-BE49-F238E27FC236}">
                <a16:creationId xmlns:a16="http://schemas.microsoft.com/office/drawing/2014/main" id="{6FF1E918-0D9F-48A9-A6F6-290F3B88F0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832" y="2545799"/>
            <a:ext cx="4796400" cy="2137440"/>
          </a:xfrm>
          <a:prstGeom prst="rect">
            <a:avLst/>
          </a:prstGeom>
        </p:spPr>
      </p:pic>
      <p:pic>
        <p:nvPicPr>
          <p:cNvPr id="9" name="Afbeelding 1">
            <a:extLst>
              <a:ext uri="{FF2B5EF4-FFF2-40B4-BE49-F238E27FC236}">
                <a16:creationId xmlns:a16="http://schemas.microsoft.com/office/drawing/2014/main" id="{12BB72F6-9ED7-482F-923B-62FCD7603FF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142" y="699542"/>
            <a:ext cx="2993253" cy="1820162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611560" y="-20538"/>
            <a:ext cx="8229600" cy="85725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91437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BE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Scan </a:t>
            </a:r>
            <a:r>
              <a:rPr lang="nl-BE" sz="3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lang="nl-BE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LBD </a:t>
            </a:r>
            <a:r>
              <a:rPr lang="nl-BE" sz="3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Graph</a:t>
            </a:r>
            <a:endParaRPr lang="en-GB" sz="3300" dirty="0">
              <a:latin typeface="Calibri Light" panose="020F0302020204030204" pitchFamily="34" charset="0"/>
            </a:endParaRPr>
          </a:p>
        </p:txBody>
      </p:sp>
      <p:sp>
        <p:nvSpPr>
          <p:cNvPr id="11" name="Espace réservé du pied de page 1"/>
          <p:cNvSpPr>
            <a:spLocks noGrp="1"/>
          </p:cNvSpPr>
          <p:nvPr>
            <p:ph type="ftr" sz="quarter" idx="3"/>
          </p:nvPr>
        </p:nvSpPr>
        <p:spPr>
          <a:xfrm>
            <a:off x="98834" y="4724702"/>
            <a:ext cx="9045166" cy="303609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Jeroen</a:t>
            </a:r>
            <a:r>
              <a:rPr lang="en-US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Werbrouck</a:t>
            </a:r>
            <a:r>
              <a:rPr lang="en-US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, Semantic 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enrichment of the existing </a:t>
            </a:r>
            <a:r>
              <a:rPr lang="en-US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building geometry. Master Thesis 2018, Ghent University.</a:t>
            </a:r>
            <a:endParaRPr lang="nl-BE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27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5919" y="3651871"/>
            <a:ext cx="7886700" cy="980852"/>
          </a:xfrm>
        </p:spPr>
        <p:txBody>
          <a:bodyPr>
            <a:normAutofit fontScale="40000" lnSpcReduction="20000"/>
          </a:bodyPr>
          <a:lstStyle/>
          <a:p>
            <a:pPr marL="228594" indent="-228594" defTabSz="914377">
              <a:lnSpc>
                <a:spcPct val="110000"/>
              </a:lnSpc>
              <a:spcBef>
                <a:spcPts val="1000"/>
              </a:spcBef>
              <a:buClr>
                <a:srgbClr val="005A9C"/>
              </a:buClr>
            </a:pPr>
            <a:r>
              <a:rPr lang="nl-BE" sz="3800" dirty="0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http://geovis.adaptcentre.ie/</a:t>
            </a:r>
            <a:endParaRPr lang="nl-BE" sz="3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28635" lvl="2" defTabSz="914377">
              <a:lnSpc>
                <a:spcPct val="110000"/>
              </a:lnSpc>
              <a:spcBef>
                <a:spcPts val="1000"/>
              </a:spcBef>
              <a:buClr>
                <a:srgbClr val="005A9C"/>
              </a:buClr>
            </a:pPr>
            <a:r>
              <a:rPr lang="nl-BE" sz="3400" dirty="0">
                <a:latin typeface="Calibri Light" panose="020F0302020204030204" pitchFamily="34" charset="0"/>
                <a:cs typeface="Calibri Light" panose="020F0302020204030204" pitchFamily="34" charset="0"/>
              </a:rPr>
              <a:t>Username:  odef_adapt</a:t>
            </a:r>
          </a:p>
          <a:p>
            <a:pPr marL="628635" lvl="2" defTabSz="914377">
              <a:lnSpc>
                <a:spcPct val="110000"/>
              </a:lnSpc>
              <a:spcBef>
                <a:spcPts val="1000"/>
              </a:spcBef>
              <a:buClr>
                <a:srgbClr val="005A9C"/>
              </a:buClr>
            </a:pPr>
            <a:r>
              <a:rPr lang="nl-BE" sz="3400" dirty="0">
                <a:latin typeface="Calibri Light" panose="020F0302020204030204" pitchFamily="34" charset="0"/>
                <a:cs typeface="Calibri Light" panose="020F0302020204030204" pitchFamily="34" charset="0"/>
              </a:rPr>
              <a:t>Password:  geo123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7269" y="1057869"/>
            <a:ext cx="4364831" cy="290036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185920" y="1208919"/>
            <a:ext cx="3460829" cy="231805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A9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Using BOT to interlink Ordnace Survey Ireland building data (&gt;3.5 million buildings) </a:t>
            </a:r>
          </a:p>
          <a:p>
            <a:r>
              <a:rPr lang="nl-BE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Provide a registry of authoratative URI’s for Irish building stock.  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611560" y="-20538"/>
            <a:ext cx="8229600" cy="85725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91437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a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BOT and geospatial data</a:t>
            </a:r>
            <a:endParaRPr lang="en-GB" sz="3300" dirty="0">
              <a:latin typeface="Calibri Light" panose="020F0302020204030204" pitchFamily="34" charset="0"/>
            </a:endParaRPr>
          </a:p>
        </p:txBody>
      </p:sp>
      <p:sp>
        <p:nvSpPr>
          <p:cNvPr id="9" name="Espace réservé du pied de page 1"/>
          <p:cNvSpPr>
            <a:spLocks noGrp="1"/>
          </p:cNvSpPr>
          <p:nvPr>
            <p:ph type="ftr" sz="quarter" idx="3"/>
          </p:nvPr>
        </p:nvSpPr>
        <p:spPr>
          <a:xfrm>
            <a:off x="98834" y="4724702"/>
            <a:ext cx="9045166" cy="303609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nl-BE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Kris </a:t>
            </a:r>
            <a:r>
              <a:rPr lang="nl-BE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McGlinn</a:t>
            </a:r>
            <a:r>
              <a:rPr lang="nl-BE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, BOT </a:t>
            </a:r>
            <a:r>
              <a:rPr lang="nl-BE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and</a:t>
            </a:r>
            <a:r>
              <a:rPr lang="nl-BE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nl-BE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geospatial</a:t>
            </a:r>
            <a:r>
              <a:rPr lang="nl-BE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data</a:t>
            </a:r>
            <a:r>
              <a:rPr lang="en-US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, </a:t>
            </a:r>
            <a:r>
              <a:rPr lang="nl-BE" dirty="0">
                <a:solidFill>
                  <a:schemeClr val="tx1"/>
                </a:solidFill>
                <a:latin typeface="Calibri Light" panose="020F0302020204030204" pitchFamily="34" charset="0"/>
                <a:hlinkClick r:id="rId4"/>
              </a:rPr>
              <a:t>https://www.scss.tcd.ie/~</a:t>
            </a:r>
            <a:r>
              <a:rPr lang="nl-BE" dirty="0" smtClean="0">
                <a:solidFill>
                  <a:schemeClr val="tx1"/>
                </a:solidFill>
                <a:latin typeface="Calibri Light" panose="020F0302020204030204" pitchFamily="34" charset="0"/>
                <a:hlinkClick r:id="rId4"/>
              </a:rPr>
              <a:t>mcglink/video/tutorial/geovis/geovis.html</a:t>
            </a:r>
            <a:endParaRPr lang="nl-BE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45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827090" y="1221581"/>
            <a:ext cx="8066087" cy="240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marL="514350" indent="-5143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Calibri" pitchFamily="34" charset="0"/>
              <a:buAutoNum type="arabicPeriod"/>
            </a:pP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Information exchange </a:t>
            </a: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and</a:t>
            </a: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</a:t>
            </a: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the</a:t>
            </a: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AEC </a:t>
            </a: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industry</a:t>
            </a:r>
            <a:endParaRPr lang="nl-NL" altLang="nl-BE" sz="3000" dirty="0" smtClean="0">
              <a:solidFill>
                <a:schemeClr val="bg1"/>
              </a:solidFill>
              <a:latin typeface="Calibri Light" panose="020F0302020204030204" pitchFamily="34" charset="0"/>
              <a:ea typeface="Droid Sans" pitchFamily="34" charset="0"/>
              <a:cs typeface="Droid Sans" pitchFamily="34" charset="0"/>
            </a:endParaRPr>
          </a:p>
          <a:p>
            <a:pPr eaLnBrk="1" hangingPunct="1">
              <a:buFont typeface="Calibri" pitchFamily="34" charset="0"/>
              <a:buAutoNum type="arabicPeriod"/>
            </a:pP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LBD in </a:t>
            </a: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practice</a:t>
            </a: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!</a:t>
            </a:r>
          </a:p>
          <a:p>
            <a:pPr eaLnBrk="1" hangingPunct="1">
              <a:buFont typeface="Calibri" pitchFamily="34" charset="0"/>
              <a:buAutoNum type="arabicPeriod"/>
            </a:pPr>
            <a:r>
              <a:rPr lang="nl-NL" altLang="nl-BE" sz="3000" dirty="0" err="1">
                <a:solidFill>
                  <a:srgbClr val="FFFF00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Some</a:t>
            </a:r>
            <a:r>
              <a:rPr lang="nl-NL" altLang="nl-BE" sz="3000" dirty="0">
                <a:solidFill>
                  <a:srgbClr val="FFFF00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</a:t>
            </a:r>
            <a:r>
              <a:rPr lang="nl-NL" altLang="nl-BE" sz="3000" dirty="0" err="1">
                <a:solidFill>
                  <a:srgbClr val="FFFF00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technical</a:t>
            </a:r>
            <a:r>
              <a:rPr lang="nl-NL" altLang="nl-BE" sz="3000" dirty="0">
                <a:solidFill>
                  <a:srgbClr val="FFFF00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basics</a:t>
            </a:r>
          </a:p>
          <a:p>
            <a:pPr eaLnBrk="1" hangingPunct="1">
              <a:buFont typeface="Calibri" pitchFamily="34" charset="0"/>
              <a:buAutoNum type="arabicPeriod"/>
            </a:pP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Scaling</a:t>
            </a: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up </a:t>
            </a: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the</a:t>
            </a: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</a:t>
            </a: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graph</a:t>
            </a:r>
            <a:endParaRPr lang="nl-NL" altLang="nl-BE" sz="3000" dirty="0" smtClean="0">
              <a:solidFill>
                <a:schemeClr val="bg1"/>
              </a:solidFill>
              <a:latin typeface="Calibri Light" panose="020F0302020204030204" pitchFamily="34" charset="0"/>
              <a:ea typeface="Droid Sans" pitchFamily="34" charset="0"/>
              <a:cs typeface="Droid Sans" pitchFamily="34" charset="0"/>
            </a:endParaRPr>
          </a:p>
          <a:p>
            <a:pPr eaLnBrk="1" hangingPunct="1">
              <a:buFont typeface="Calibri" pitchFamily="34" charset="0"/>
              <a:buAutoNum type="arabicPeriod"/>
            </a:pP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Exercises</a:t>
            </a:r>
            <a:endParaRPr lang="nl-NL" altLang="nl-BE" sz="3000" dirty="0" smtClean="0">
              <a:solidFill>
                <a:schemeClr val="bg1"/>
              </a:solidFill>
              <a:latin typeface="Calibri Light" panose="020F0302020204030204" pitchFamily="34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6" name="Titel 10"/>
          <p:cNvSpPr txBox="1">
            <a:spLocks/>
          </p:cNvSpPr>
          <p:nvPr/>
        </p:nvSpPr>
        <p:spPr>
          <a:xfrm>
            <a:off x="323529" y="244104"/>
            <a:ext cx="8820472" cy="527447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BE" altLang="nl-BE" sz="3200">
                <a:solidFill>
                  <a:schemeClr val="bg1"/>
                </a:solidFill>
                <a:latin typeface="Calibri Light" panose="020F0302020204030204" pitchFamily="34" charset="0"/>
              </a:rPr>
              <a:t>Outline</a:t>
            </a:r>
            <a:endParaRPr lang="nl-BE" altLang="nl-BE" sz="32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85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20538"/>
            <a:ext cx="7886700" cy="994172"/>
          </a:xfrm>
        </p:spPr>
        <p:txBody>
          <a:bodyPr/>
          <a:lstStyle/>
          <a:p>
            <a:r>
              <a:rPr lang="nl-NL" dirty="0" smtClean="0"/>
              <a:t>The cool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awesome</a:t>
            </a:r>
            <a:r>
              <a:rPr lang="nl-NL" dirty="0" smtClean="0"/>
              <a:t> intro </a:t>
            </a:r>
            <a:r>
              <a:rPr lang="nl-NL" dirty="0" err="1" smtClean="0"/>
              <a:t>movies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578795"/>
          </a:xfrm>
        </p:spPr>
        <p:txBody>
          <a:bodyPr>
            <a:normAutofit lnSpcReduction="10000"/>
          </a:bodyPr>
          <a:lstStyle/>
          <a:p>
            <a:endParaRPr lang="nl-BE" dirty="0" smtClean="0">
              <a:latin typeface="+mj-lt"/>
            </a:endParaRPr>
          </a:p>
          <a:p>
            <a:endParaRPr lang="nl-BE" dirty="0">
              <a:latin typeface="+mj-lt"/>
            </a:endParaRPr>
          </a:p>
          <a:p>
            <a:endParaRPr lang="nl-BE" dirty="0" smtClean="0">
              <a:latin typeface="+mj-lt"/>
            </a:endParaRPr>
          </a:p>
          <a:p>
            <a:endParaRPr lang="nl-BE" dirty="0">
              <a:latin typeface="+mj-lt"/>
            </a:endParaRPr>
          </a:p>
          <a:p>
            <a:endParaRPr lang="nl-BE" dirty="0" smtClean="0">
              <a:latin typeface="+mj-lt"/>
            </a:endParaRPr>
          </a:p>
          <a:p>
            <a:endParaRPr lang="nl-BE" dirty="0">
              <a:latin typeface="+mj-lt"/>
            </a:endParaRPr>
          </a:p>
          <a:p>
            <a:endParaRPr lang="nl-BE" dirty="0" smtClean="0">
              <a:latin typeface="+mj-lt"/>
            </a:endParaRPr>
          </a:p>
          <a:p>
            <a:pPr marL="0" indent="0">
              <a:buNone/>
            </a:pPr>
            <a:r>
              <a:rPr lang="nl-NL" sz="2000" dirty="0">
                <a:latin typeface="+mj-lt"/>
                <a:hlinkClick r:id="rId3"/>
              </a:rPr>
              <a:t>https://vimeo.com/36752317</a:t>
            </a:r>
            <a:endParaRPr lang="nl-NL" sz="2000" dirty="0">
              <a:latin typeface="+mj-lt"/>
            </a:endParaRPr>
          </a:p>
          <a:p>
            <a:pPr marL="0" indent="0">
              <a:buNone/>
            </a:pPr>
            <a:r>
              <a:rPr lang="en-GB" sz="2000" dirty="0">
                <a:latin typeface="+mj-lt"/>
                <a:hlinkClick r:id="rId4"/>
              </a:rPr>
              <a:t>https://</a:t>
            </a:r>
            <a:r>
              <a:rPr lang="en-GB" sz="2000" dirty="0" smtClean="0">
                <a:latin typeface="+mj-lt"/>
                <a:hlinkClick r:id="rId4"/>
              </a:rPr>
              <a:t>www.youtube.com/watch?v=4x_xzT5eF5Q</a:t>
            </a:r>
            <a:endParaRPr lang="en-GB" sz="2000" dirty="0" smtClean="0">
              <a:latin typeface="+mj-lt"/>
            </a:endParaRPr>
          </a:p>
          <a:p>
            <a:pPr marL="0" indent="0">
              <a:buNone/>
            </a:pPr>
            <a:r>
              <a:rPr lang="en-GB" sz="2000" dirty="0">
                <a:latin typeface="+mj-lt"/>
                <a:hlinkClick r:id="rId5"/>
              </a:rPr>
              <a:t>https://</a:t>
            </a:r>
            <a:r>
              <a:rPr lang="en-GB" sz="2000" dirty="0" smtClean="0">
                <a:latin typeface="+mj-lt"/>
                <a:hlinkClick r:id="rId5"/>
              </a:rPr>
              <a:t>www.youtube.com/watch?v=OM6XIICm_qo</a:t>
            </a:r>
            <a:endParaRPr lang="en-GB" sz="2000" dirty="0">
              <a:latin typeface="+mj-lt"/>
            </a:endParaRPr>
          </a:p>
          <a:p>
            <a:endParaRPr lang="nl-BE" dirty="0">
              <a:latin typeface="+mj-lt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5873" y="1131590"/>
            <a:ext cx="4380184" cy="270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253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x_xzT5eF5Q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36510" y="0"/>
            <a:ext cx="9180510" cy="51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3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827090" y="1221581"/>
            <a:ext cx="8066087" cy="240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marL="514350" indent="-5143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Calibri" pitchFamily="34" charset="0"/>
              <a:buAutoNum type="arabicPeriod"/>
            </a:pPr>
            <a:r>
              <a:rPr lang="nl-NL" altLang="nl-BE" sz="3000" dirty="0" smtClean="0">
                <a:solidFill>
                  <a:srgbClr val="FFFF00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Information exchange </a:t>
            </a:r>
            <a:r>
              <a:rPr lang="nl-NL" altLang="nl-BE" sz="3000" dirty="0" err="1" smtClean="0">
                <a:solidFill>
                  <a:srgbClr val="FFFF00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and</a:t>
            </a:r>
            <a:r>
              <a:rPr lang="nl-NL" altLang="nl-BE" sz="3000" dirty="0" smtClean="0">
                <a:solidFill>
                  <a:srgbClr val="FFFF00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</a:t>
            </a:r>
            <a:r>
              <a:rPr lang="nl-NL" altLang="nl-BE" sz="3000" dirty="0" err="1" smtClean="0">
                <a:solidFill>
                  <a:srgbClr val="FFFF00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the</a:t>
            </a:r>
            <a:r>
              <a:rPr lang="nl-NL" altLang="nl-BE" sz="3000" dirty="0" smtClean="0">
                <a:solidFill>
                  <a:srgbClr val="FFFF00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AEC </a:t>
            </a:r>
            <a:r>
              <a:rPr lang="nl-NL" altLang="nl-BE" sz="3000" dirty="0" err="1" smtClean="0">
                <a:solidFill>
                  <a:srgbClr val="FFFF00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industry</a:t>
            </a:r>
            <a:endParaRPr lang="nl-NL" altLang="nl-BE" sz="3000" dirty="0" smtClean="0">
              <a:solidFill>
                <a:srgbClr val="FFFF00"/>
              </a:solidFill>
              <a:latin typeface="Calibri Light" panose="020F0302020204030204" pitchFamily="34" charset="0"/>
              <a:ea typeface="Droid Sans" pitchFamily="34" charset="0"/>
              <a:cs typeface="Droid Sans" pitchFamily="34" charset="0"/>
            </a:endParaRPr>
          </a:p>
          <a:p>
            <a:pPr eaLnBrk="1" hangingPunct="1">
              <a:buFont typeface="Calibri" pitchFamily="34" charset="0"/>
              <a:buAutoNum type="arabicPeriod"/>
            </a:pP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LBD in </a:t>
            </a: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practice</a:t>
            </a: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!</a:t>
            </a:r>
          </a:p>
          <a:p>
            <a:pPr eaLnBrk="1" hangingPunct="1">
              <a:buFont typeface="Calibri" pitchFamily="34" charset="0"/>
              <a:buAutoNum type="arabicPeriod"/>
            </a:pP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Some</a:t>
            </a: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</a:t>
            </a: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technical</a:t>
            </a: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basics</a:t>
            </a:r>
          </a:p>
          <a:p>
            <a:pPr eaLnBrk="1" hangingPunct="1">
              <a:buFont typeface="Calibri" pitchFamily="34" charset="0"/>
              <a:buAutoNum type="arabicPeriod"/>
            </a:pP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Scaling</a:t>
            </a: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up </a:t>
            </a: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the</a:t>
            </a: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</a:t>
            </a: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graph</a:t>
            </a:r>
            <a:endParaRPr lang="nl-NL" altLang="nl-BE" sz="3000" dirty="0" smtClean="0">
              <a:solidFill>
                <a:schemeClr val="bg1"/>
              </a:solidFill>
              <a:latin typeface="Calibri Light" panose="020F0302020204030204" pitchFamily="34" charset="0"/>
              <a:ea typeface="Droid Sans" pitchFamily="34" charset="0"/>
              <a:cs typeface="Droid Sans" pitchFamily="34" charset="0"/>
            </a:endParaRPr>
          </a:p>
          <a:p>
            <a:pPr eaLnBrk="1" hangingPunct="1">
              <a:buFont typeface="Calibri" pitchFamily="34" charset="0"/>
              <a:buAutoNum type="arabicPeriod"/>
            </a:pP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Exercises</a:t>
            </a:r>
            <a:endParaRPr lang="nl-NL" altLang="nl-BE" sz="3000" dirty="0" smtClean="0">
              <a:solidFill>
                <a:schemeClr val="bg1"/>
              </a:solidFill>
              <a:latin typeface="Calibri Light" panose="020F0302020204030204" pitchFamily="34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6" name="Titel 10"/>
          <p:cNvSpPr txBox="1">
            <a:spLocks/>
          </p:cNvSpPr>
          <p:nvPr/>
        </p:nvSpPr>
        <p:spPr>
          <a:xfrm>
            <a:off x="323529" y="244104"/>
            <a:ext cx="8820472" cy="527447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BE" altLang="nl-BE" sz="3200">
                <a:solidFill>
                  <a:schemeClr val="bg1"/>
                </a:solidFill>
                <a:latin typeface="Calibri Light" panose="020F0302020204030204" pitchFamily="34" charset="0"/>
              </a:rPr>
              <a:t>Outline</a:t>
            </a:r>
            <a:endParaRPr lang="nl-BE" altLang="nl-BE" sz="32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37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 txBox="1">
            <a:spLocks/>
          </p:cNvSpPr>
          <p:nvPr/>
        </p:nvSpPr>
        <p:spPr>
          <a:xfrm>
            <a:off x="385192" y="915566"/>
            <a:ext cx="8435280" cy="4968552"/>
          </a:xfrm>
          <a:prstGeom prst="rect">
            <a:avLst/>
          </a:prstGeom>
        </p:spPr>
        <p:txBody>
          <a:bodyPr>
            <a:normAutofit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smtClean="0">
                <a:latin typeface="Calibri Light" panose="020F0302020204030204" pitchFamily="34" charset="0"/>
              </a:rPr>
              <a:t>RDF</a:t>
            </a:r>
            <a:r>
              <a:rPr lang="nl-NL" sz="2400" dirty="0" smtClean="0">
                <a:latin typeface="Calibri Light" panose="020F0302020204030204" pitchFamily="34" charset="0"/>
              </a:rPr>
              <a:t> </a:t>
            </a:r>
            <a:r>
              <a:rPr lang="en-US" sz="2400" dirty="0" smtClean="0">
                <a:latin typeface="Calibri Light" panose="020F0302020204030204" pitchFamily="34" charset="0"/>
              </a:rPr>
              <a:t>stands for Resource Description Framework</a:t>
            </a:r>
          </a:p>
          <a:p>
            <a:r>
              <a:rPr lang="en-US" sz="2400" dirty="0" smtClean="0">
                <a:latin typeface="Calibri Light" panose="020F0302020204030204" pitchFamily="34" charset="0"/>
              </a:rPr>
              <a:t>RDF is a standard data model for describing web resources</a:t>
            </a:r>
          </a:p>
          <a:p>
            <a:pPr lvl="1"/>
            <a:r>
              <a:rPr lang="en-US" sz="2000" dirty="0" smtClean="0">
                <a:solidFill>
                  <a:srgbClr val="990099"/>
                </a:solidFill>
                <a:latin typeface="Calibri Light" panose="020F0302020204030204" pitchFamily="34" charset="0"/>
              </a:rPr>
              <a:t>Note: ‘web resources’ can make statements about anything in the real world: </a:t>
            </a:r>
            <a:r>
              <a:rPr lang="en-US" sz="2000" dirty="0" err="1" smtClean="0">
                <a:solidFill>
                  <a:srgbClr val="990099"/>
                </a:solidFill>
                <a:latin typeface="Calibri Light" panose="020F0302020204030204" pitchFamily="34" charset="0"/>
              </a:rPr>
              <a:t>DBPedia</a:t>
            </a:r>
            <a:r>
              <a:rPr lang="en-US" sz="2000" dirty="0" smtClean="0">
                <a:solidFill>
                  <a:srgbClr val="990099"/>
                </a:solidFill>
                <a:latin typeface="Calibri Light" panose="020F0302020204030204" pitchFamily="34" charset="0"/>
              </a:rPr>
              <a:t>, geography, building information, sensors, … anything goes</a:t>
            </a:r>
          </a:p>
          <a:p>
            <a:r>
              <a:rPr lang="en-US" sz="2400" dirty="0" smtClean="0">
                <a:latin typeface="Calibri Light" panose="020F0302020204030204" pitchFamily="34" charset="0"/>
              </a:rPr>
              <a:t>RDF is designed to be read and understood by computers</a:t>
            </a:r>
          </a:p>
          <a:p>
            <a:r>
              <a:rPr lang="en-US" sz="2400" dirty="0" smtClean="0">
                <a:latin typeface="Calibri Light" panose="020F0302020204030204" pitchFamily="34" charset="0"/>
              </a:rPr>
              <a:t>RDF is not designed for being displayed to people</a:t>
            </a:r>
          </a:p>
          <a:p>
            <a:r>
              <a:rPr lang="fr-BE" sz="2400" dirty="0" smtClean="0">
                <a:latin typeface="Calibri Light" panose="020F0302020204030204" pitchFamily="34" charset="0"/>
              </a:rPr>
              <a:t>RDF </a:t>
            </a:r>
            <a:r>
              <a:rPr lang="fr-BE" sz="2400" dirty="0" err="1" smtClean="0">
                <a:latin typeface="Calibri Light" panose="020F0302020204030204" pitchFamily="34" charset="0"/>
              </a:rPr>
              <a:t>is</a:t>
            </a:r>
            <a:r>
              <a:rPr lang="fr-BE" sz="2400" dirty="0" smtClean="0">
                <a:latin typeface="Calibri Light" panose="020F0302020204030204" pitchFamily="34" charset="0"/>
              </a:rPr>
              <a:t> </a:t>
            </a:r>
            <a:r>
              <a:rPr lang="fr-BE" sz="2400" dirty="0" err="1" smtClean="0">
                <a:latin typeface="Calibri Light" panose="020F0302020204030204" pitchFamily="34" charset="0"/>
              </a:rPr>
              <a:t>written</a:t>
            </a:r>
            <a:r>
              <a:rPr lang="fr-BE" sz="2400" dirty="0" smtClean="0">
                <a:latin typeface="Calibri Light" panose="020F0302020204030204" pitchFamily="34" charset="0"/>
              </a:rPr>
              <a:t> in XML</a:t>
            </a:r>
            <a:endParaRPr lang="en-US" sz="2400" dirty="0" smtClean="0">
              <a:solidFill>
                <a:srgbClr val="990099"/>
              </a:solidFill>
              <a:latin typeface="Calibri Light" panose="020F0302020204030204" pitchFamily="34" charset="0"/>
            </a:endParaRPr>
          </a:p>
          <a:p>
            <a:r>
              <a:rPr lang="en-US" sz="2400" dirty="0" smtClean="0">
                <a:latin typeface="Calibri Light" panose="020F0302020204030204" pitchFamily="34" charset="0"/>
              </a:rPr>
              <a:t>RDF is a W3C Recommendation</a:t>
            </a:r>
          </a:p>
          <a:p>
            <a:endParaRPr lang="fr-BE" sz="2400" dirty="0" smtClean="0">
              <a:latin typeface="Calibri Light" panose="020F0302020204030204" pitchFamily="34" charset="0"/>
            </a:endParaRPr>
          </a:p>
          <a:p>
            <a:endParaRPr lang="en-GB" sz="2400" dirty="0">
              <a:latin typeface="Calibri Light" panose="020F03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95736" y="4731989"/>
            <a:ext cx="6768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BE" dirty="0">
                <a:latin typeface="Calibri Light" panose="020F0302020204030204" pitchFamily="34" charset="0"/>
                <a:hlinkClick r:id="rId2"/>
              </a:rPr>
              <a:t>http://www.w3schools.com/webservices/ws_rdf_intro.asp</a:t>
            </a:r>
            <a:endParaRPr lang="fr-BE" dirty="0">
              <a:latin typeface="Calibri Light" panose="020F03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24128" y="2643757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 err="1" smtClean="0">
                <a:solidFill>
                  <a:srgbClr val="990099"/>
                </a:solidFill>
              </a:rPr>
              <a:t>easily</a:t>
            </a:r>
            <a:r>
              <a:rPr lang="nl-BE" b="1" dirty="0" smtClean="0">
                <a:solidFill>
                  <a:srgbClr val="990099"/>
                </a:solidFill>
              </a:rPr>
              <a:t> </a:t>
            </a:r>
            <a:r>
              <a:rPr lang="nl-BE" b="1" dirty="0" err="1" smtClean="0">
                <a:solidFill>
                  <a:srgbClr val="990099"/>
                </a:solidFill>
              </a:rPr>
              <a:t>used</a:t>
            </a:r>
            <a:endParaRPr lang="fr-BE" b="1" dirty="0">
              <a:solidFill>
                <a:srgbClr val="990099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644008" y="3147813"/>
            <a:ext cx="1512168" cy="0"/>
          </a:xfrm>
          <a:prstGeom prst="line">
            <a:avLst/>
          </a:prstGeom>
          <a:ln>
            <a:solidFill>
              <a:srgbClr val="990099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10617" y="3683808"/>
            <a:ext cx="1476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 err="1" smtClean="0">
                <a:solidFill>
                  <a:srgbClr val="990099"/>
                </a:solidFill>
              </a:rPr>
              <a:t>usually</a:t>
            </a:r>
            <a:endParaRPr lang="fr-BE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652043" y="4124854"/>
            <a:ext cx="3114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 smtClean="0">
                <a:solidFill>
                  <a:srgbClr val="990099"/>
                </a:solidFill>
              </a:rPr>
              <a:t>-&gt; standardisation</a:t>
            </a:r>
            <a:endParaRPr lang="fr-BE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7055768" y="3277326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 err="1" smtClean="0">
                <a:solidFill>
                  <a:srgbClr val="990099"/>
                </a:solidFill>
              </a:rPr>
              <a:t>not</a:t>
            </a:r>
            <a:r>
              <a:rPr lang="nl-BE" b="1" dirty="0" smtClean="0">
                <a:solidFill>
                  <a:srgbClr val="990099"/>
                </a:solidFill>
              </a:rPr>
              <a:t> a file format, </a:t>
            </a:r>
            <a:r>
              <a:rPr lang="nl-BE" b="1" dirty="0" err="1" smtClean="0">
                <a:solidFill>
                  <a:srgbClr val="990099"/>
                </a:solidFill>
              </a:rPr>
              <a:t>not</a:t>
            </a:r>
            <a:r>
              <a:rPr lang="nl-BE" b="1" dirty="0" smtClean="0">
                <a:solidFill>
                  <a:srgbClr val="990099"/>
                </a:solidFill>
              </a:rPr>
              <a:t> a syntax, </a:t>
            </a:r>
            <a:r>
              <a:rPr lang="nl-BE" b="1" dirty="0" err="1" smtClean="0">
                <a:solidFill>
                  <a:srgbClr val="990099"/>
                </a:solidFill>
              </a:rPr>
              <a:t>not</a:t>
            </a:r>
            <a:r>
              <a:rPr lang="nl-BE" b="1" dirty="0" smtClean="0">
                <a:solidFill>
                  <a:srgbClr val="990099"/>
                </a:solidFill>
              </a:rPr>
              <a:t> a schema, … =&gt; a data model</a:t>
            </a:r>
            <a:endParaRPr lang="fr-BE" b="1" dirty="0">
              <a:solidFill>
                <a:srgbClr val="990099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193958" y="1923677"/>
            <a:ext cx="2861810" cy="1800200"/>
          </a:xfrm>
          <a:prstGeom prst="line">
            <a:avLst/>
          </a:prstGeom>
          <a:ln>
            <a:solidFill>
              <a:srgbClr val="990099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628650" y="-20538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>
                <a:solidFill>
                  <a:sysClr val="windowText" lastClr="000000"/>
                </a:solidFill>
                <a:latin typeface="Calibri Light" panose="020F0302020204030204"/>
              </a:rPr>
              <a:t>Resource </a:t>
            </a:r>
            <a:r>
              <a:rPr lang="nl-NL" dirty="0" err="1" smtClean="0">
                <a:solidFill>
                  <a:sysClr val="windowText" lastClr="000000"/>
                </a:solidFill>
                <a:latin typeface="Calibri Light" panose="020F0302020204030204"/>
              </a:rPr>
              <a:t>Description</a:t>
            </a:r>
            <a:r>
              <a:rPr lang="nl-NL" dirty="0" smtClean="0">
                <a:solidFill>
                  <a:sysClr val="windowText" lastClr="000000"/>
                </a:solidFill>
                <a:latin typeface="Calibri Light" panose="020F0302020204030204"/>
              </a:rPr>
              <a:t> Framework</a:t>
            </a:r>
            <a:endParaRPr kumimoji="0" lang="nl-BE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087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Documents and Settings\generic\My Documents\_PIETER\PHD_2008_2009\documenten\publicaties\A1\AIC\2009_PUB_asemanticrulecheckingenvironmentforbuildingperformancechecking\SUBMITTED VERSION\EXTRA\figures\fig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5716" y="987574"/>
            <a:ext cx="4834232" cy="3681305"/>
          </a:xfrm>
          <a:prstGeom prst="rect">
            <a:avLst/>
          </a:prstGeom>
          <a:noFill/>
        </p:spPr>
      </p:pic>
      <p:sp>
        <p:nvSpPr>
          <p:cNvPr id="6" name="Oval 5"/>
          <p:cNvSpPr/>
          <p:nvPr/>
        </p:nvSpPr>
        <p:spPr>
          <a:xfrm>
            <a:off x="1763688" y="3084704"/>
            <a:ext cx="720080" cy="432048"/>
          </a:xfrm>
          <a:prstGeom prst="ellipse">
            <a:avLst/>
          </a:prstGeom>
          <a:noFill/>
          <a:ln>
            <a:solidFill>
              <a:srgbClr val="9900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>
              <a:solidFill>
                <a:srgbClr val="990099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932040" y="2003277"/>
            <a:ext cx="936104" cy="432048"/>
          </a:xfrm>
          <a:prstGeom prst="ellipse">
            <a:avLst/>
          </a:prstGeom>
          <a:noFill/>
          <a:ln>
            <a:solidFill>
              <a:srgbClr val="9900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>
              <a:solidFill>
                <a:srgbClr val="99009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24128" y="168731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rgbClr val="990099"/>
                </a:solidFill>
              </a:rPr>
              <a:t>LABELLED</a:t>
            </a:r>
            <a:endParaRPr lang="fr-BE" b="1" dirty="0">
              <a:solidFill>
                <a:srgbClr val="990099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909" y="2900038"/>
            <a:ext cx="114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rgbClr val="990099"/>
                </a:solidFill>
              </a:rPr>
              <a:t>DIRECTED</a:t>
            </a:r>
            <a:endParaRPr lang="fr-BE" b="1" dirty="0">
              <a:solidFill>
                <a:srgbClr val="990099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 rot="21325475">
            <a:off x="2477405" y="4005697"/>
            <a:ext cx="3420852" cy="742640"/>
          </a:xfrm>
          <a:prstGeom prst="ellipse">
            <a:avLst/>
          </a:prstGeom>
          <a:noFill/>
          <a:ln>
            <a:solidFill>
              <a:srgbClr val="99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rgbClr val="990099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22427" y="424583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rgbClr val="990099"/>
                </a:solidFill>
              </a:rPr>
              <a:t>Triple</a:t>
            </a:r>
            <a:endParaRPr lang="fr-BE" b="1" dirty="0">
              <a:solidFill>
                <a:srgbClr val="990099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28650" y="-92546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>
                <a:solidFill>
                  <a:sysClr val="windowText" lastClr="000000"/>
                </a:solidFill>
                <a:latin typeface="Calibri Light" panose="020F0302020204030204"/>
              </a:rPr>
              <a:t>RDF </a:t>
            </a:r>
            <a:r>
              <a:rPr lang="nl-NL" dirty="0" err="1" smtClean="0">
                <a:solidFill>
                  <a:sysClr val="windowText" lastClr="000000"/>
                </a:solidFill>
                <a:latin typeface="Calibri Light" panose="020F0302020204030204"/>
              </a:rPr>
              <a:t>Graphs</a:t>
            </a:r>
            <a:r>
              <a:rPr lang="nl-NL" dirty="0" smtClean="0">
                <a:solidFill>
                  <a:sysClr val="windowText" lastClr="000000"/>
                </a:solidFill>
                <a:latin typeface="Calibri Light" panose="020F0302020204030204"/>
              </a:rPr>
              <a:t>, </a:t>
            </a:r>
            <a:r>
              <a:rPr lang="nl-NL" dirty="0" err="1" smtClean="0">
                <a:solidFill>
                  <a:sysClr val="windowText" lastClr="000000"/>
                </a:solidFill>
                <a:latin typeface="Calibri Light" panose="020F0302020204030204"/>
              </a:rPr>
              <a:t>what</a:t>
            </a:r>
            <a:r>
              <a:rPr lang="nl-NL" dirty="0" smtClean="0">
                <a:solidFill>
                  <a:sysClr val="windowText" lastClr="000000"/>
                </a:solidFill>
                <a:latin typeface="Calibri Light" panose="020F0302020204030204"/>
              </a:rPr>
              <a:t> are </a:t>
            </a:r>
            <a:r>
              <a:rPr lang="nl-NL" dirty="0" err="1" smtClean="0">
                <a:solidFill>
                  <a:sysClr val="windowText" lastClr="000000"/>
                </a:solidFill>
                <a:latin typeface="Calibri Light" panose="020F0302020204030204"/>
              </a:rPr>
              <a:t>they</a:t>
            </a:r>
            <a:r>
              <a:rPr lang="nl-NL" dirty="0" smtClean="0">
                <a:solidFill>
                  <a:sysClr val="windowText" lastClr="000000"/>
                </a:solidFill>
                <a:latin typeface="Calibri Light" panose="020F0302020204030204"/>
              </a:rPr>
              <a:t>?</a:t>
            </a:r>
            <a:endParaRPr kumimoji="0" lang="nl-BE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3729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 animBg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lational database vs graph databas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5576" y="1217348"/>
            <a:ext cx="1558345" cy="17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lational database vs graph databas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9592" y="3546012"/>
            <a:ext cx="1574281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62800" y="699542"/>
            <a:ext cx="26642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nl-NL" sz="2200" dirty="0" smtClean="0">
                <a:latin typeface="Calibri Light" panose="020F0302020204030204" pitchFamily="34" charset="0"/>
              </a:rPr>
              <a:t>RDF </a:t>
            </a:r>
            <a:r>
              <a:rPr lang="nl-NL" sz="2200" dirty="0" err="1">
                <a:latin typeface="Calibri Light" panose="020F0302020204030204" pitchFamily="34" charset="0"/>
              </a:rPr>
              <a:t>graphs</a:t>
            </a:r>
            <a:r>
              <a:rPr lang="nl-NL" sz="2200" dirty="0">
                <a:latin typeface="Calibri Light" panose="020F0302020204030204" pitchFamily="34" charset="0"/>
              </a:rPr>
              <a:t> are DIRECTED, LABELLED </a:t>
            </a:r>
            <a:r>
              <a:rPr lang="nl-NL" sz="2200" dirty="0" smtClean="0">
                <a:latin typeface="Calibri Light" panose="020F0302020204030204" pitchFamily="34" charset="0"/>
              </a:rPr>
              <a:t>GRAPHS</a:t>
            </a:r>
            <a:endParaRPr lang="fr-BE" dirty="0">
              <a:latin typeface="Calibri Light" panose="020F0302020204030204" pitchFamily="34" charset="0"/>
            </a:endParaRPr>
          </a:p>
        </p:txBody>
      </p:sp>
      <p:pic>
        <p:nvPicPr>
          <p:cNvPr id="6" name="Picture 4" descr="Relational database vs graph databas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17216" y="1723746"/>
            <a:ext cx="3331248" cy="25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y 6"/>
          <p:cNvSpPr/>
          <p:nvPr/>
        </p:nvSpPr>
        <p:spPr>
          <a:xfrm>
            <a:off x="928271" y="3168281"/>
            <a:ext cx="1699513" cy="1851741"/>
          </a:xfrm>
          <a:prstGeom prst="mathMultiply">
            <a:avLst/>
          </a:prstGeom>
          <a:solidFill>
            <a:schemeClr val="accent2">
              <a:lumMod val="20000"/>
              <a:lumOff val="8000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Multiply 7"/>
          <p:cNvSpPr/>
          <p:nvPr/>
        </p:nvSpPr>
        <p:spPr>
          <a:xfrm>
            <a:off x="1064304" y="891157"/>
            <a:ext cx="1534801" cy="1672276"/>
          </a:xfrm>
          <a:prstGeom prst="mathMultiply">
            <a:avLst/>
          </a:prstGeom>
          <a:solidFill>
            <a:schemeClr val="accent2">
              <a:lumMod val="20000"/>
              <a:lumOff val="8000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-92546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>
                <a:solidFill>
                  <a:sysClr val="windowText" lastClr="000000"/>
                </a:solidFill>
                <a:latin typeface="Calibri Light" panose="020F0302020204030204"/>
              </a:rPr>
              <a:t>RDF </a:t>
            </a:r>
            <a:r>
              <a:rPr lang="nl-NL" dirty="0" err="1" smtClean="0">
                <a:solidFill>
                  <a:sysClr val="windowText" lastClr="000000"/>
                </a:solidFill>
                <a:latin typeface="Calibri Light" panose="020F0302020204030204"/>
              </a:rPr>
              <a:t>Graphs</a:t>
            </a:r>
            <a:r>
              <a:rPr lang="nl-NL" dirty="0" smtClean="0">
                <a:solidFill>
                  <a:sysClr val="windowText" lastClr="000000"/>
                </a:solidFill>
                <a:latin typeface="Calibri Light" panose="020F0302020204030204"/>
              </a:rPr>
              <a:t>, </a:t>
            </a:r>
            <a:r>
              <a:rPr lang="nl-NL" dirty="0" err="1" smtClean="0">
                <a:solidFill>
                  <a:sysClr val="windowText" lastClr="000000"/>
                </a:solidFill>
                <a:latin typeface="Calibri Light" panose="020F0302020204030204"/>
              </a:rPr>
              <a:t>what</a:t>
            </a:r>
            <a:r>
              <a:rPr lang="nl-NL" dirty="0" smtClean="0">
                <a:solidFill>
                  <a:sysClr val="windowText" lastClr="000000"/>
                </a:solidFill>
                <a:latin typeface="Calibri Light" panose="020F0302020204030204"/>
              </a:rPr>
              <a:t> are </a:t>
            </a:r>
            <a:r>
              <a:rPr lang="nl-NL" dirty="0" err="1" smtClean="0">
                <a:solidFill>
                  <a:sysClr val="windowText" lastClr="000000"/>
                </a:solidFill>
                <a:latin typeface="Calibri Light" panose="020F0302020204030204"/>
              </a:rPr>
              <a:t>they</a:t>
            </a:r>
            <a:r>
              <a:rPr lang="nl-NL" dirty="0" smtClean="0">
                <a:solidFill>
                  <a:sysClr val="windowText" lastClr="000000"/>
                </a:solidFill>
                <a:latin typeface="Calibri Light" panose="020F0302020204030204"/>
              </a:rPr>
              <a:t> </a:t>
            </a:r>
            <a:r>
              <a:rPr lang="nl-NL" dirty="0" err="1" smtClean="0">
                <a:solidFill>
                  <a:sysClr val="windowText" lastClr="000000"/>
                </a:solidFill>
                <a:latin typeface="Calibri Light" panose="020F0302020204030204"/>
              </a:rPr>
              <a:t>not</a:t>
            </a:r>
            <a:r>
              <a:rPr lang="nl-NL" dirty="0" smtClean="0">
                <a:solidFill>
                  <a:sysClr val="windowText" lastClr="000000"/>
                </a:solidFill>
                <a:latin typeface="Calibri Light" panose="020F0302020204030204"/>
              </a:rPr>
              <a:t>?</a:t>
            </a:r>
            <a:endParaRPr kumimoji="0" lang="nl-BE" sz="33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576" y="699542"/>
            <a:ext cx="2664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nl-NL" sz="2200" dirty="0" err="1" smtClean="0">
                <a:latin typeface="Calibri Light" panose="020F0302020204030204" pitchFamily="34" charset="0"/>
              </a:rPr>
              <a:t>Hierarchies</a:t>
            </a:r>
            <a:r>
              <a:rPr lang="nl-NL" sz="2200" dirty="0" smtClean="0">
                <a:latin typeface="Calibri Light" panose="020F0302020204030204" pitchFamily="34" charset="0"/>
              </a:rPr>
              <a:t> (</a:t>
            </a:r>
            <a:r>
              <a:rPr lang="nl-NL" sz="2200" dirty="0" err="1" smtClean="0">
                <a:latin typeface="Calibri Light" panose="020F0302020204030204" pitchFamily="34" charset="0"/>
              </a:rPr>
              <a:t>cfr</a:t>
            </a:r>
            <a:r>
              <a:rPr lang="nl-NL" sz="2200" dirty="0" smtClean="0">
                <a:latin typeface="Calibri Light" panose="020F0302020204030204" pitchFamily="34" charset="0"/>
              </a:rPr>
              <a:t>. XML)</a:t>
            </a:r>
            <a:endParaRPr lang="fr-BE" dirty="0">
              <a:latin typeface="Calibri Light" panose="020F03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5576" y="3018493"/>
            <a:ext cx="39604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nl-NL" sz="2200" dirty="0" err="1" smtClean="0">
                <a:latin typeface="Calibri Light" panose="020F0302020204030204" pitchFamily="34" charset="0"/>
              </a:rPr>
              <a:t>Relational</a:t>
            </a:r>
            <a:r>
              <a:rPr lang="nl-NL" sz="2200" dirty="0" smtClean="0">
                <a:latin typeface="Calibri Light" panose="020F0302020204030204" pitchFamily="34" charset="0"/>
              </a:rPr>
              <a:t> databases (</a:t>
            </a:r>
            <a:r>
              <a:rPr lang="nl-NL" sz="2200" dirty="0" err="1" smtClean="0">
                <a:latin typeface="Calibri Light" panose="020F0302020204030204" pitchFamily="34" charset="0"/>
              </a:rPr>
              <a:t>cfr</a:t>
            </a:r>
            <a:r>
              <a:rPr lang="nl-NL" sz="2200" dirty="0" smtClean="0">
                <a:latin typeface="Calibri Light" panose="020F0302020204030204" pitchFamily="34" charset="0"/>
              </a:rPr>
              <a:t>. SQL)</a:t>
            </a:r>
            <a:endParaRPr lang="fr-BE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14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0872" y="-2053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GB" sz="3300" dirty="0" smtClean="0">
                <a:latin typeface="Calibri Light" panose="020F0302020204030204" pitchFamily="34" charset="0"/>
              </a:rPr>
              <a:t>Connecting Triples</a:t>
            </a:r>
            <a:endParaRPr lang="en-GB" sz="3300" dirty="0">
              <a:latin typeface="Calibri Light" panose="020F03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568" y="3003798"/>
            <a:ext cx="7992888" cy="1188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Oval 7"/>
          <p:cNvSpPr/>
          <p:nvPr/>
        </p:nvSpPr>
        <p:spPr>
          <a:xfrm>
            <a:off x="1259632" y="3212930"/>
            <a:ext cx="1800200" cy="8100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TextBox 8"/>
          <p:cNvSpPr txBox="1"/>
          <p:nvPr/>
        </p:nvSpPr>
        <p:spPr>
          <a:xfrm>
            <a:off x="1403648" y="348288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/>
              <a:t>SUBJECT</a:t>
            </a:r>
            <a:endParaRPr lang="fr-BE" dirty="0"/>
          </a:p>
        </p:txBody>
      </p:sp>
      <p:sp>
        <p:nvSpPr>
          <p:cNvPr id="10" name="Oval 9"/>
          <p:cNvSpPr/>
          <p:nvPr/>
        </p:nvSpPr>
        <p:spPr>
          <a:xfrm>
            <a:off x="6084168" y="3212930"/>
            <a:ext cx="1800200" cy="8100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TextBox 10"/>
          <p:cNvSpPr txBox="1"/>
          <p:nvPr/>
        </p:nvSpPr>
        <p:spPr>
          <a:xfrm>
            <a:off x="6228184" y="348288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/>
              <a:t>OBJECT</a:t>
            </a:r>
            <a:endParaRPr lang="fr-BE" dirty="0"/>
          </a:p>
        </p:txBody>
      </p:sp>
      <p:cxnSp>
        <p:nvCxnSpPr>
          <p:cNvPr id="12" name="Straight Arrow Connector 11"/>
          <p:cNvCxnSpPr>
            <a:stCxn id="8" idx="6"/>
            <a:endCxn id="10" idx="2"/>
          </p:cNvCxnSpPr>
          <p:nvPr/>
        </p:nvCxnSpPr>
        <p:spPr>
          <a:xfrm>
            <a:off x="3059832" y="3617975"/>
            <a:ext cx="3024336" cy="0"/>
          </a:xfrm>
          <a:prstGeom prst="straightConnector1">
            <a:avLst/>
          </a:prstGeom>
          <a:ln>
            <a:headEnd w="lg" len="lg"/>
            <a:tailEnd type="arrow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51919" y="324588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/>
              <a:t>PREDICATE</a:t>
            </a:r>
            <a:endParaRPr lang="fr-BE" dirty="0"/>
          </a:p>
        </p:txBody>
      </p:sp>
      <p:sp>
        <p:nvSpPr>
          <p:cNvPr id="14" name="Oval 13"/>
          <p:cNvSpPr/>
          <p:nvPr/>
        </p:nvSpPr>
        <p:spPr>
          <a:xfrm>
            <a:off x="5205278" y="1173546"/>
            <a:ext cx="1800200" cy="8100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TextBox 14"/>
          <p:cNvSpPr txBox="1"/>
          <p:nvPr/>
        </p:nvSpPr>
        <p:spPr>
          <a:xfrm>
            <a:off x="5349294" y="144350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O</a:t>
            </a:r>
            <a:r>
              <a:rPr lang="nl-NL" dirty="0" smtClean="0"/>
              <a:t>BJECT</a:t>
            </a:r>
            <a:endParaRPr lang="fr-BE" dirty="0"/>
          </a:p>
        </p:txBody>
      </p:sp>
      <p:cxnSp>
        <p:nvCxnSpPr>
          <p:cNvPr id="16" name="Straight Arrow Connector 15"/>
          <p:cNvCxnSpPr>
            <a:endCxn id="14" idx="4"/>
          </p:cNvCxnSpPr>
          <p:nvPr/>
        </p:nvCxnSpPr>
        <p:spPr>
          <a:xfrm flipH="1" flipV="1">
            <a:off x="6105378" y="1983636"/>
            <a:ext cx="684076" cy="1229294"/>
          </a:xfrm>
          <a:prstGeom prst="straightConnector1">
            <a:avLst/>
          </a:prstGeom>
          <a:ln>
            <a:headEnd w="lg" len="lg"/>
            <a:tailEnd type="arrow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307745" y="236099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/>
              <a:t>PREDICATE</a:t>
            </a:r>
            <a:endParaRPr lang="fr-BE" dirty="0"/>
          </a:p>
        </p:txBody>
      </p:sp>
      <p:sp>
        <p:nvSpPr>
          <p:cNvPr id="22" name="Oval 21"/>
          <p:cNvSpPr/>
          <p:nvPr/>
        </p:nvSpPr>
        <p:spPr>
          <a:xfrm>
            <a:off x="971600" y="975973"/>
            <a:ext cx="1800200" cy="8100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TextBox 22"/>
          <p:cNvSpPr txBox="1"/>
          <p:nvPr/>
        </p:nvSpPr>
        <p:spPr>
          <a:xfrm>
            <a:off x="1115616" y="124592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O</a:t>
            </a:r>
            <a:r>
              <a:rPr lang="nl-NL" dirty="0" smtClean="0"/>
              <a:t>BJECT</a:t>
            </a:r>
            <a:endParaRPr lang="fr-BE" dirty="0"/>
          </a:p>
        </p:txBody>
      </p:sp>
      <p:cxnSp>
        <p:nvCxnSpPr>
          <p:cNvPr id="24" name="Straight Arrow Connector 23"/>
          <p:cNvCxnSpPr>
            <a:stCxn id="8" idx="0"/>
            <a:endCxn id="22" idx="4"/>
          </p:cNvCxnSpPr>
          <p:nvPr/>
        </p:nvCxnSpPr>
        <p:spPr>
          <a:xfrm flipH="1" flipV="1">
            <a:off x="1871700" y="1786063"/>
            <a:ext cx="288032" cy="1426867"/>
          </a:xfrm>
          <a:prstGeom prst="straightConnector1">
            <a:avLst/>
          </a:prstGeom>
          <a:ln>
            <a:headEnd w="lg" len="lg"/>
            <a:tailEnd type="arrow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15816" y="153563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/>
              <a:t>PREDICATE</a:t>
            </a:r>
            <a:endParaRPr lang="fr-BE" dirty="0"/>
          </a:p>
        </p:txBody>
      </p:sp>
      <p:sp>
        <p:nvSpPr>
          <p:cNvPr id="27" name="Oval 26"/>
          <p:cNvSpPr/>
          <p:nvPr/>
        </p:nvSpPr>
        <p:spPr>
          <a:xfrm>
            <a:off x="3572503" y="1981865"/>
            <a:ext cx="1800200" cy="8100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TextBox 27"/>
          <p:cNvSpPr txBox="1"/>
          <p:nvPr/>
        </p:nvSpPr>
        <p:spPr>
          <a:xfrm>
            <a:off x="3716519" y="2251819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/>
              <a:t>OBJECT</a:t>
            </a:r>
            <a:endParaRPr lang="fr-BE" dirty="0"/>
          </a:p>
        </p:txBody>
      </p:sp>
      <p:cxnSp>
        <p:nvCxnSpPr>
          <p:cNvPr id="29" name="Straight Arrow Connector 28"/>
          <p:cNvCxnSpPr>
            <a:stCxn id="22" idx="6"/>
            <a:endCxn id="27" idx="2"/>
          </p:cNvCxnSpPr>
          <p:nvPr/>
        </p:nvCxnSpPr>
        <p:spPr>
          <a:xfrm>
            <a:off x="2771801" y="1381018"/>
            <a:ext cx="800703" cy="1005893"/>
          </a:xfrm>
          <a:prstGeom prst="straightConnector1">
            <a:avLst/>
          </a:prstGeom>
          <a:ln>
            <a:headEnd w="lg" len="lg"/>
            <a:tailEnd type="arrow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83568" y="231698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/>
              <a:t>PREDICATE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0475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7" grpId="0"/>
      <p:bldP spid="22" grpId="0" animBg="1"/>
      <p:bldP spid="23" grpId="0"/>
      <p:bldP spid="25" grpId="0"/>
      <p:bldP spid="27" grpId="0" animBg="1"/>
      <p:bldP spid="28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mantic Web Technology S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082898"/>
            <a:ext cx="4424470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Tijdelijke aanduiding voor inhoud 4" descr="sw-stack-2005.png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699542"/>
            <a:ext cx="3936107" cy="3335684"/>
          </a:xfrm>
          <a:prstGeom prst="rect">
            <a:avLst/>
          </a:prstGeom>
        </p:spPr>
      </p:pic>
      <p:sp>
        <p:nvSpPr>
          <p:cNvPr id="5" name="Tekstvak 7"/>
          <p:cNvSpPr txBox="1">
            <a:spLocks noChangeArrowheads="1"/>
          </p:cNvSpPr>
          <p:nvPr/>
        </p:nvSpPr>
        <p:spPr bwMode="auto">
          <a:xfrm>
            <a:off x="251519" y="4743023"/>
            <a:ext cx="852011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nl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 smtClean="0">
                <a:latin typeface="Calibri Light" panose="020F0302020204030204" pitchFamily="34" charset="0"/>
                <a:cs typeface="Arial" pitchFamily="34" charset="0"/>
              </a:rPr>
              <a:t>Tim Berners-Lee. WWW past &amp; future, 2003. </a:t>
            </a:r>
            <a:r>
              <a:rPr lang="en-US" sz="1600" dirty="0" smtClean="0">
                <a:latin typeface="Calibri Light" panose="020F0302020204030204" pitchFamily="34" charset="0"/>
                <a:cs typeface="Arial" pitchFamily="34" charset="0"/>
                <a:hlinkClick r:id="rId4"/>
              </a:rPr>
              <a:t>http://www.w3.org/2003/Talks/0922-rsoc-tbl/</a:t>
            </a:r>
            <a:r>
              <a:rPr lang="en-US" sz="1600" dirty="0" smtClean="0">
                <a:latin typeface="Calibri Light" panose="020F0302020204030204" pitchFamily="34" charset="0"/>
                <a:cs typeface="Arial" pitchFamily="34" charset="0"/>
              </a:rPr>
              <a:t>.</a:t>
            </a:r>
            <a:endParaRPr lang="fr-BE" sz="1600" dirty="0" smtClean="0">
              <a:latin typeface="Calibri Light" panose="020F0302020204030204" pitchFamily="34" charset="0"/>
              <a:cs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79512" y="2931790"/>
            <a:ext cx="3672408" cy="432048"/>
          </a:xfrm>
          <a:prstGeom prst="ellipse">
            <a:avLst/>
          </a:prstGeom>
          <a:noFill/>
          <a:ln w="63500">
            <a:solidFill>
              <a:srgbClr val="99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1785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/>
              <a:t>prefix b: &lt;http://</a:t>
            </a:r>
            <a:r>
              <a:rPr lang="en-US" dirty="0" smtClean="0"/>
              <a:t>www.beta-i.com/building</a:t>
            </a:r>
            <a:r>
              <a:rPr lang="en-US" dirty="0"/>
              <a:t>#&gt; . </a:t>
            </a:r>
          </a:p>
          <a:p>
            <a:pPr marL="0" indent="0">
              <a:buNone/>
            </a:pPr>
            <a:r>
              <a:rPr lang="en-US" dirty="0"/>
              <a:t>@prefix c: &lt;http://</a:t>
            </a:r>
            <a:r>
              <a:rPr lang="en-US" dirty="0" smtClean="0"/>
              <a:t>www.beta-i.com/city</a:t>
            </a:r>
            <a:r>
              <a:rPr lang="en-US" dirty="0"/>
              <a:t>#&gt; 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&lt;http://</a:t>
            </a:r>
            <a:r>
              <a:rPr lang="en-US" dirty="0" smtClean="0"/>
              <a:t>www.beta-i.com/today#building_1</a:t>
            </a:r>
            <a:r>
              <a:rPr lang="en-US" dirty="0"/>
              <a:t>&gt; </a:t>
            </a:r>
          </a:p>
          <a:p>
            <a:pPr marL="0" indent="0">
              <a:buNone/>
            </a:pPr>
            <a:r>
              <a:rPr lang="en-US" dirty="0"/>
              <a:t>	b:hasRoom &lt;http://</a:t>
            </a:r>
            <a:r>
              <a:rPr lang="en-US" dirty="0" smtClean="0"/>
              <a:t>www.beta-i.com/today#room_1</a:t>
            </a:r>
            <a:r>
              <a:rPr lang="en-US" dirty="0"/>
              <a:t>&gt; ; </a:t>
            </a:r>
          </a:p>
          <a:p>
            <a:pPr marL="0" indent="0">
              <a:buNone/>
            </a:pPr>
            <a:r>
              <a:rPr lang="en-US" dirty="0"/>
              <a:t>	b:hasName “Our </a:t>
            </a:r>
            <a:r>
              <a:rPr lang="en-US" dirty="0" smtClean="0"/>
              <a:t>course building</a:t>
            </a:r>
            <a:r>
              <a:rPr lang="en-US" dirty="0"/>
              <a:t>"; </a:t>
            </a:r>
          </a:p>
          <a:p>
            <a:pPr marL="0" indent="0">
              <a:buNone/>
            </a:pPr>
            <a:r>
              <a:rPr lang="en-US" dirty="0"/>
              <a:t>	c:partOfCity &lt;http://cities.com</a:t>
            </a:r>
            <a:r>
              <a:rPr lang="en-US" dirty="0" smtClean="0"/>
              <a:t>/#lisbon&gt; 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&lt;http://cities.com</a:t>
            </a:r>
            <a:r>
              <a:rPr lang="en-US" dirty="0" smtClean="0"/>
              <a:t>/#lisbon&gt;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c:closeToCity &lt;http://cities.com</a:t>
            </a:r>
            <a:r>
              <a:rPr lang="en-US" dirty="0" smtClean="0"/>
              <a:t>/#cascais&gt; 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	c:hasName </a:t>
            </a:r>
            <a:r>
              <a:rPr lang="en-US" dirty="0" smtClean="0"/>
              <a:t>“Lisbon” </a:t>
            </a:r>
            <a:r>
              <a:rPr lang="en-US" dirty="0"/>
              <a:t>.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fr-BE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611560" y="-2053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GB" sz="3300" dirty="0" smtClean="0">
                <a:latin typeface="Calibri Light" panose="020F0302020204030204" pitchFamily="34" charset="0"/>
              </a:rPr>
              <a:t>Example RDF graph</a:t>
            </a:r>
            <a:endParaRPr lang="en-GB" sz="33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57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192180" y="4043373"/>
            <a:ext cx="1812450" cy="463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/>
          <p:cNvSpPr/>
          <p:nvPr/>
        </p:nvSpPr>
        <p:spPr>
          <a:xfrm>
            <a:off x="4644008" y="2095844"/>
            <a:ext cx="2289623" cy="463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l 10"/>
          <p:cNvSpPr/>
          <p:nvPr/>
        </p:nvSpPr>
        <p:spPr>
          <a:xfrm>
            <a:off x="4307362" y="996866"/>
            <a:ext cx="1728192" cy="6387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l 11"/>
          <p:cNvSpPr/>
          <p:nvPr/>
        </p:nvSpPr>
        <p:spPr>
          <a:xfrm>
            <a:off x="5885096" y="2675661"/>
            <a:ext cx="1728192" cy="6387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l 12"/>
          <p:cNvSpPr/>
          <p:nvPr/>
        </p:nvSpPr>
        <p:spPr>
          <a:xfrm>
            <a:off x="4463988" y="3301122"/>
            <a:ext cx="1728192" cy="6387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l 9"/>
          <p:cNvSpPr/>
          <p:nvPr/>
        </p:nvSpPr>
        <p:spPr>
          <a:xfrm>
            <a:off x="716169" y="1572930"/>
            <a:ext cx="1728192" cy="6387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611560" y="-20538"/>
            <a:ext cx="8229600" cy="85725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91437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300" dirty="0" smtClean="0">
                <a:latin typeface="Calibri Light" panose="020F0302020204030204" pitchFamily="34" charset="0"/>
              </a:rPr>
              <a:t>Example RDF graph</a:t>
            </a:r>
            <a:endParaRPr lang="en-GB" sz="3300" dirty="0">
              <a:latin typeface="Calibri Light" panose="020F03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9592" y="170765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Building_1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4644008" y="113159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Room_1</a:t>
            </a:r>
            <a:endParaRPr lang="nl-BE" dirty="0"/>
          </a:p>
        </p:txBody>
      </p:sp>
      <p:sp>
        <p:nvSpPr>
          <p:cNvPr id="3" name="Rectangle 2"/>
          <p:cNvSpPr/>
          <p:nvPr/>
        </p:nvSpPr>
        <p:spPr>
          <a:xfrm>
            <a:off x="4644008" y="2161249"/>
            <a:ext cx="2289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“Our course </a:t>
            </a:r>
            <a:r>
              <a:rPr lang="en-US" dirty="0" smtClean="0"/>
              <a:t>building”</a:t>
            </a:r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6350461" y="2800029"/>
            <a:ext cx="830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cascais</a:t>
            </a:r>
            <a:endParaRPr lang="nl-BE" dirty="0"/>
          </a:p>
        </p:txBody>
      </p:sp>
      <p:sp>
        <p:nvSpPr>
          <p:cNvPr id="8" name="Rectangle 7"/>
          <p:cNvSpPr/>
          <p:nvPr/>
        </p:nvSpPr>
        <p:spPr>
          <a:xfrm>
            <a:off x="4644008" y="3435846"/>
            <a:ext cx="1296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lisbon</a:t>
            </a:r>
            <a:endParaRPr lang="nl-BE" dirty="0"/>
          </a:p>
        </p:txBody>
      </p:sp>
      <p:sp>
        <p:nvSpPr>
          <p:cNvPr id="9" name="Rectangle 8"/>
          <p:cNvSpPr/>
          <p:nvPr/>
        </p:nvSpPr>
        <p:spPr>
          <a:xfrm>
            <a:off x="6300192" y="4100056"/>
            <a:ext cx="1584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“Lisbon”</a:t>
            </a:r>
            <a:endParaRPr lang="nl-BE" dirty="0"/>
          </a:p>
        </p:txBody>
      </p:sp>
      <p:cxnSp>
        <p:nvCxnSpPr>
          <p:cNvPr id="20" name="Curved Connector 19"/>
          <p:cNvCxnSpPr>
            <a:stCxn id="10" idx="7"/>
            <a:endCxn id="11" idx="2"/>
          </p:cNvCxnSpPr>
          <p:nvPr/>
        </p:nvCxnSpPr>
        <p:spPr>
          <a:xfrm rot="5400000" flipH="1" flipV="1">
            <a:off x="3074207" y="433323"/>
            <a:ext cx="350221" cy="2116089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0" idx="5"/>
            <a:endCxn id="3" idx="1"/>
          </p:cNvCxnSpPr>
          <p:nvPr/>
        </p:nvCxnSpPr>
        <p:spPr>
          <a:xfrm rot="16200000" flipH="1">
            <a:off x="3303764" y="1005671"/>
            <a:ext cx="227752" cy="2452735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0" idx="4"/>
            <a:endCxn id="13" idx="2"/>
          </p:cNvCxnSpPr>
          <p:nvPr/>
        </p:nvCxnSpPr>
        <p:spPr>
          <a:xfrm rot="16200000" flipH="1">
            <a:off x="2317725" y="1474249"/>
            <a:ext cx="1408802" cy="2883723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13" idx="0"/>
            <a:endCxn id="12" idx="2"/>
          </p:cNvCxnSpPr>
          <p:nvPr/>
        </p:nvCxnSpPr>
        <p:spPr>
          <a:xfrm rot="5400000" flipH="1" flipV="1">
            <a:off x="5453555" y="2869581"/>
            <a:ext cx="306071" cy="557012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3" idx="4"/>
            <a:endCxn id="16" idx="1"/>
          </p:cNvCxnSpPr>
          <p:nvPr/>
        </p:nvCxnSpPr>
        <p:spPr>
          <a:xfrm rot="16200000" flipH="1">
            <a:off x="5592409" y="3675577"/>
            <a:ext cx="335447" cy="864096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338050" y="96234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b:hasRoom</a:t>
            </a:r>
            <a:endParaRPr lang="nl-BE" dirty="0"/>
          </a:p>
        </p:txBody>
      </p:sp>
      <p:sp>
        <p:nvSpPr>
          <p:cNvPr id="34" name="TextBox 33"/>
          <p:cNvSpPr txBox="1"/>
          <p:nvPr/>
        </p:nvSpPr>
        <p:spPr>
          <a:xfrm>
            <a:off x="2781727" y="2345915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b:hasName</a:t>
            </a:r>
            <a:endParaRPr lang="nl-BE" dirty="0"/>
          </a:p>
        </p:txBody>
      </p:sp>
      <p:sp>
        <p:nvSpPr>
          <p:cNvPr id="35" name="TextBox 34"/>
          <p:cNvSpPr txBox="1"/>
          <p:nvPr/>
        </p:nvSpPr>
        <p:spPr>
          <a:xfrm>
            <a:off x="1940597" y="343584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c:partOfCity</a:t>
            </a:r>
            <a:endParaRPr lang="nl-BE" dirty="0"/>
          </a:p>
        </p:txBody>
      </p:sp>
      <p:sp>
        <p:nvSpPr>
          <p:cNvPr id="36" name="TextBox 35"/>
          <p:cNvSpPr txBox="1"/>
          <p:nvPr/>
        </p:nvSpPr>
        <p:spPr>
          <a:xfrm>
            <a:off x="3936967" y="2836652"/>
            <a:ext cx="151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c:closeToCity</a:t>
            </a:r>
            <a:endParaRPr lang="nl-BE" dirty="0"/>
          </a:p>
        </p:txBody>
      </p:sp>
      <p:sp>
        <p:nvSpPr>
          <p:cNvPr id="37" name="TextBox 36"/>
          <p:cNvSpPr txBox="1"/>
          <p:nvPr/>
        </p:nvSpPr>
        <p:spPr>
          <a:xfrm>
            <a:off x="4307362" y="4196649"/>
            <a:ext cx="151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c:hasName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919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06464" y="641630"/>
            <a:ext cx="114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rgbClr val="990099"/>
                </a:solidFill>
              </a:rPr>
              <a:t>URI</a:t>
            </a:r>
            <a:endParaRPr lang="fr-BE" b="1" dirty="0">
              <a:solidFill>
                <a:srgbClr val="990099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481357" y="826296"/>
            <a:ext cx="842542" cy="184666"/>
          </a:xfrm>
          <a:prstGeom prst="line">
            <a:avLst/>
          </a:prstGeom>
          <a:ln>
            <a:solidFill>
              <a:srgbClr val="990099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6527" y="1389479"/>
            <a:ext cx="114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rgbClr val="990099"/>
                </a:solidFill>
              </a:rPr>
              <a:t>URI</a:t>
            </a:r>
            <a:endParaRPr lang="fr-BE" b="1" dirty="0">
              <a:solidFill>
                <a:srgbClr val="990099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601420" y="1574145"/>
            <a:ext cx="842542" cy="184666"/>
          </a:xfrm>
          <a:prstGeom prst="line">
            <a:avLst/>
          </a:prstGeom>
          <a:ln>
            <a:solidFill>
              <a:srgbClr val="990099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65177" y="3158847"/>
            <a:ext cx="114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rgbClr val="990099"/>
                </a:solidFill>
              </a:rPr>
              <a:t>URI</a:t>
            </a:r>
            <a:endParaRPr lang="fr-BE" b="1" dirty="0">
              <a:solidFill>
                <a:srgbClr val="990099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040070" y="3343513"/>
            <a:ext cx="842542" cy="184666"/>
          </a:xfrm>
          <a:prstGeom prst="line">
            <a:avLst/>
          </a:prstGeom>
          <a:ln>
            <a:solidFill>
              <a:srgbClr val="990099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29318" y="3092745"/>
            <a:ext cx="114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rgbClr val="990099"/>
                </a:solidFill>
              </a:rPr>
              <a:t>URI</a:t>
            </a:r>
            <a:endParaRPr lang="fr-BE" b="1" dirty="0">
              <a:solidFill>
                <a:srgbClr val="990099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11699" y="1922337"/>
            <a:ext cx="114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rgbClr val="990099"/>
                </a:solidFill>
              </a:rPr>
              <a:t>URI</a:t>
            </a:r>
            <a:endParaRPr lang="fr-BE" b="1" dirty="0">
              <a:solidFill>
                <a:srgbClr val="990099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3535635" y="2175107"/>
            <a:ext cx="556865" cy="184666"/>
          </a:xfrm>
          <a:prstGeom prst="line">
            <a:avLst/>
          </a:prstGeom>
          <a:ln>
            <a:solidFill>
              <a:srgbClr val="990099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101519" y="2345915"/>
            <a:ext cx="114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rgbClr val="990099"/>
                </a:solidFill>
              </a:rPr>
              <a:t>URI</a:t>
            </a:r>
            <a:endParaRPr lang="fr-BE" b="1" dirty="0">
              <a:solidFill>
                <a:srgbClr val="990099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7562063" y="2581041"/>
            <a:ext cx="556865" cy="184666"/>
          </a:xfrm>
          <a:prstGeom prst="line">
            <a:avLst/>
          </a:prstGeom>
          <a:ln>
            <a:solidFill>
              <a:srgbClr val="990099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02754" y="3259292"/>
            <a:ext cx="114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rgbClr val="990099"/>
                </a:solidFill>
              </a:rPr>
              <a:t>URI</a:t>
            </a:r>
            <a:endParaRPr lang="fr-BE" b="1" dirty="0">
              <a:solidFill>
                <a:srgbClr val="990099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5945657" y="3455210"/>
            <a:ext cx="556865" cy="184666"/>
          </a:xfrm>
          <a:prstGeom prst="line">
            <a:avLst/>
          </a:prstGeom>
          <a:ln>
            <a:solidFill>
              <a:srgbClr val="990099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896443" y="4008432"/>
            <a:ext cx="114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rgbClr val="990099"/>
                </a:solidFill>
              </a:rPr>
              <a:t>URI</a:t>
            </a:r>
            <a:endParaRPr lang="fr-BE" b="1" dirty="0">
              <a:solidFill>
                <a:srgbClr val="990099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471336" y="4193098"/>
            <a:ext cx="842542" cy="184666"/>
          </a:xfrm>
          <a:prstGeom prst="line">
            <a:avLst/>
          </a:prstGeom>
          <a:ln>
            <a:solidFill>
              <a:srgbClr val="990099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382579" y="601985"/>
            <a:ext cx="114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rgbClr val="990099"/>
                </a:solidFill>
              </a:rPr>
              <a:t>URI</a:t>
            </a:r>
            <a:endParaRPr lang="fr-BE" b="1" dirty="0">
              <a:solidFill>
                <a:srgbClr val="990099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5806515" y="842349"/>
            <a:ext cx="556865" cy="184666"/>
          </a:xfrm>
          <a:prstGeom prst="line">
            <a:avLst/>
          </a:prstGeom>
          <a:ln>
            <a:solidFill>
              <a:srgbClr val="990099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192180" y="4043373"/>
            <a:ext cx="1812450" cy="463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5" name="Rectangle 54"/>
          <p:cNvSpPr/>
          <p:nvPr/>
        </p:nvSpPr>
        <p:spPr>
          <a:xfrm>
            <a:off x="4644008" y="2095844"/>
            <a:ext cx="2289623" cy="463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6" name="Oval 55"/>
          <p:cNvSpPr/>
          <p:nvPr/>
        </p:nvSpPr>
        <p:spPr>
          <a:xfrm>
            <a:off x="4307362" y="996866"/>
            <a:ext cx="1728192" cy="6387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7" name="Oval 56"/>
          <p:cNvSpPr/>
          <p:nvPr/>
        </p:nvSpPr>
        <p:spPr>
          <a:xfrm>
            <a:off x="5885096" y="2675661"/>
            <a:ext cx="1728192" cy="6387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8" name="Oval 57"/>
          <p:cNvSpPr/>
          <p:nvPr/>
        </p:nvSpPr>
        <p:spPr>
          <a:xfrm>
            <a:off x="4463988" y="3301122"/>
            <a:ext cx="1728192" cy="6387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9" name="Oval 58"/>
          <p:cNvSpPr/>
          <p:nvPr/>
        </p:nvSpPr>
        <p:spPr>
          <a:xfrm>
            <a:off x="716169" y="1572930"/>
            <a:ext cx="1728192" cy="6387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0" name="TextBox 59"/>
          <p:cNvSpPr txBox="1"/>
          <p:nvPr/>
        </p:nvSpPr>
        <p:spPr>
          <a:xfrm>
            <a:off x="899592" y="170765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Building_1</a:t>
            </a:r>
            <a:endParaRPr lang="nl-BE" dirty="0"/>
          </a:p>
        </p:txBody>
      </p:sp>
      <p:sp>
        <p:nvSpPr>
          <p:cNvPr id="61" name="TextBox 60"/>
          <p:cNvSpPr txBox="1"/>
          <p:nvPr/>
        </p:nvSpPr>
        <p:spPr>
          <a:xfrm>
            <a:off x="4644008" y="113159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Room_1</a:t>
            </a:r>
            <a:endParaRPr lang="nl-BE" dirty="0"/>
          </a:p>
        </p:txBody>
      </p:sp>
      <p:sp>
        <p:nvSpPr>
          <p:cNvPr id="62" name="Rectangle 61"/>
          <p:cNvSpPr/>
          <p:nvPr/>
        </p:nvSpPr>
        <p:spPr>
          <a:xfrm>
            <a:off x="4644008" y="2161249"/>
            <a:ext cx="2289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“Our course </a:t>
            </a:r>
            <a:r>
              <a:rPr lang="en-US" dirty="0" smtClean="0"/>
              <a:t>building”</a:t>
            </a:r>
            <a:endParaRPr lang="nl-BE" dirty="0"/>
          </a:p>
        </p:txBody>
      </p:sp>
      <p:cxnSp>
        <p:nvCxnSpPr>
          <p:cNvPr id="66" name="Curved Connector 65"/>
          <p:cNvCxnSpPr>
            <a:stCxn id="59" idx="7"/>
            <a:endCxn id="56" idx="2"/>
          </p:cNvCxnSpPr>
          <p:nvPr/>
        </p:nvCxnSpPr>
        <p:spPr>
          <a:xfrm rot="5400000" flipH="1" flipV="1">
            <a:off x="3074207" y="433323"/>
            <a:ext cx="350221" cy="2116089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/>
          <p:cNvCxnSpPr>
            <a:stCxn id="59" idx="5"/>
            <a:endCxn id="62" idx="1"/>
          </p:cNvCxnSpPr>
          <p:nvPr/>
        </p:nvCxnSpPr>
        <p:spPr>
          <a:xfrm rot="16200000" flipH="1">
            <a:off x="3303764" y="1005671"/>
            <a:ext cx="227752" cy="2452735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59" idx="4"/>
            <a:endCxn id="58" idx="2"/>
          </p:cNvCxnSpPr>
          <p:nvPr/>
        </p:nvCxnSpPr>
        <p:spPr>
          <a:xfrm rot="16200000" flipH="1">
            <a:off x="2317725" y="1474249"/>
            <a:ext cx="1408802" cy="2883723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>
            <a:stCxn id="58" idx="0"/>
            <a:endCxn id="57" idx="2"/>
          </p:cNvCxnSpPr>
          <p:nvPr/>
        </p:nvCxnSpPr>
        <p:spPr>
          <a:xfrm rot="5400000" flipH="1" flipV="1">
            <a:off x="5453555" y="2869581"/>
            <a:ext cx="306071" cy="557012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58" idx="4"/>
            <a:endCxn id="54" idx="1"/>
          </p:cNvCxnSpPr>
          <p:nvPr/>
        </p:nvCxnSpPr>
        <p:spPr>
          <a:xfrm rot="16200000" flipH="1">
            <a:off x="5592409" y="3675577"/>
            <a:ext cx="335447" cy="864096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338050" y="96234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b:hasRoom</a:t>
            </a:r>
            <a:endParaRPr lang="nl-BE" dirty="0"/>
          </a:p>
        </p:txBody>
      </p:sp>
      <p:sp>
        <p:nvSpPr>
          <p:cNvPr id="72" name="TextBox 71"/>
          <p:cNvSpPr txBox="1"/>
          <p:nvPr/>
        </p:nvSpPr>
        <p:spPr>
          <a:xfrm>
            <a:off x="2781727" y="2345915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b:hasName</a:t>
            </a:r>
            <a:endParaRPr lang="nl-BE" dirty="0"/>
          </a:p>
        </p:txBody>
      </p:sp>
      <p:sp>
        <p:nvSpPr>
          <p:cNvPr id="73" name="TextBox 72"/>
          <p:cNvSpPr txBox="1"/>
          <p:nvPr/>
        </p:nvSpPr>
        <p:spPr>
          <a:xfrm>
            <a:off x="1940597" y="343584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c:partOfCity</a:t>
            </a:r>
            <a:endParaRPr lang="nl-BE" dirty="0"/>
          </a:p>
        </p:txBody>
      </p:sp>
      <p:sp>
        <p:nvSpPr>
          <p:cNvPr id="74" name="TextBox 73"/>
          <p:cNvSpPr txBox="1"/>
          <p:nvPr/>
        </p:nvSpPr>
        <p:spPr>
          <a:xfrm>
            <a:off x="3936967" y="2836652"/>
            <a:ext cx="151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c:closeToCity</a:t>
            </a:r>
            <a:endParaRPr lang="nl-BE" dirty="0"/>
          </a:p>
        </p:txBody>
      </p:sp>
      <p:sp>
        <p:nvSpPr>
          <p:cNvPr id="75" name="TextBox 74"/>
          <p:cNvSpPr txBox="1"/>
          <p:nvPr/>
        </p:nvSpPr>
        <p:spPr>
          <a:xfrm>
            <a:off x="4307362" y="4196649"/>
            <a:ext cx="151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c:hasName</a:t>
            </a:r>
            <a:endParaRPr lang="nl-BE" dirty="0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3330230" y="3075546"/>
            <a:ext cx="556865" cy="184666"/>
          </a:xfrm>
          <a:prstGeom prst="line">
            <a:avLst/>
          </a:prstGeom>
          <a:ln>
            <a:solidFill>
              <a:srgbClr val="990099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350461" y="2800029"/>
            <a:ext cx="830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cascais</a:t>
            </a:r>
            <a:endParaRPr lang="nl-BE" dirty="0"/>
          </a:p>
        </p:txBody>
      </p:sp>
      <p:sp>
        <p:nvSpPr>
          <p:cNvPr id="51" name="Rectangle 50"/>
          <p:cNvSpPr/>
          <p:nvPr/>
        </p:nvSpPr>
        <p:spPr>
          <a:xfrm>
            <a:off x="4644008" y="3435846"/>
            <a:ext cx="1296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lisbon</a:t>
            </a:r>
            <a:endParaRPr lang="nl-BE" dirty="0"/>
          </a:p>
        </p:txBody>
      </p:sp>
      <p:sp>
        <p:nvSpPr>
          <p:cNvPr id="52" name="Rectangle 51"/>
          <p:cNvSpPr/>
          <p:nvPr/>
        </p:nvSpPr>
        <p:spPr>
          <a:xfrm>
            <a:off x="6300192" y="4100056"/>
            <a:ext cx="1584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“Lisbon”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2142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2" grpId="0"/>
      <p:bldP spid="34" grpId="0"/>
      <p:bldP spid="36" grpId="0"/>
      <p:bldP spid="40" grpId="0"/>
      <p:bldP spid="42" grpId="0"/>
      <p:bldP spid="46" grpId="0"/>
      <p:bldP spid="4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323528" y="1635646"/>
            <a:ext cx="8435280" cy="2664296"/>
          </a:xfrm>
        </p:spPr>
        <p:txBody>
          <a:bodyPr>
            <a:normAutofit/>
          </a:bodyPr>
          <a:lstStyle/>
          <a:p>
            <a:pPr lvl="0"/>
            <a:r>
              <a:rPr lang="nl-NL" sz="2400" dirty="0" smtClean="0">
                <a:latin typeface="Calibri Light" panose="020F0302020204030204" pitchFamily="34" charset="0"/>
              </a:rPr>
              <a:t>URI stands </a:t>
            </a:r>
            <a:r>
              <a:rPr lang="nl-NL" sz="2400" dirty="0" err="1" smtClean="0">
                <a:latin typeface="Calibri Light" panose="020F0302020204030204" pitchFamily="34" charset="0"/>
              </a:rPr>
              <a:t>for</a:t>
            </a:r>
            <a:r>
              <a:rPr lang="nl-NL" sz="2400" dirty="0" smtClean="0">
                <a:latin typeface="Calibri Light" panose="020F0302020204030204" pitchFamily="34" charset="0"/>
              </a:rPr>
              <a:t> Uniform Resource </a:t>
            </a:r>
            <a:r>
              <a:rPr lang="nl-NL" sz="2400" dirty="0" err="1" smtClean="0">
                <a:latin typeface="Calibri Light" panose="020F0302020204030204" pitchFamily="34" charset="0"/>
              </a:rPr>
              <a:t>Identifier</a:t>
            </a:r>
            <a:endParaRPr lang="nl-NL" sz="2400" dirty="0" smtClean="0">
              <a:latin typeface="Calibri Light" panose="020F0302020204030204" pitchFamily="34" charset="0"/>
            </a:endParaRPr>
          </a:p>
          <a:p>
            <a:pPr lvl="0"/>
            <a:r>
              <a:rPr lang="nl-NL" sz="2400" dirty="0" err="1" smtClean="0">
                <a:latin typeface="Calibri Light" panose="020F0302020204030204" pitchFamily="34" charset="0"/>
              </a:rPr>
              <a:t>Purpose</a:t>
            </a:r>
            <a:r>
              <a:rPr lang="nl-NL" sz="2400" dirty="0" smtClean="0">
                <a:latin typeface="Calibri Light" panose="020F0302020204030204" pitchFamily="34" charset="0"/>
              </a:rPr>
              <a:t>: </a:t>
            </a:r>
            <a:r>
              <a:rPr lang="nl-NL" sz="2400" dirty="0" err="1" smtClean="0">
                <a:latin typeface="Calibri Light" panose="020F0302020204030204" pitchFamily="34" charset="0"/>
              </a:rPr>
              <a:t>Obtain</a:t>
            </a:r>
            <a:r>
              <a:rPr lang="nl-NL" sz="2400" dirty="0" smtClean="0">
                <a:latin typeface="Calibri Light" panose="020F0302020204030204" pitchFamily="34" charset="0"/>
              </a:rPr>
              <a:t> </a:t>
            </a:r>
            <a:r>
              <a:rPr lang="nl-NL" sz="2400" dirty="0" err="1" smtClean="0">
                <a:latin typeface="Calibri Light" panose="020F0302020204030204" pitchFamily="34" charset="0"/>
              </a:rPr>
              <a:t>globally</a:t>
            </a:r>
            <a:r>
              <a:rPr lang="nl-NL" sz="2400" dirty="0" smtClean="0">
                <a:latin typeface="Calibri Light" panose="020F0302020204030204" pitchFamily="34" charset="0"/>
              </a:rPr>
              <a:t> </a:t>
            </a:r>
            <a:r>
              <a:rPr lang="nl-NL" sz="2400" dirty="0" err="1" smtClean="0">
                <a:latin typeface="Calibri Light" panose="020F0302020204030204" pitchFamily="34" charset="0"/>
              </a:rPr>
              <a:t>unique</a:t>
            </a:r>
            <a:r>
              <a:rPr lang="nl-NL" sz="2400" dirty="0" smtClean="0">
                <a:latin typeface="Calibri Light" panose="020F0302020204030204" pitchFamily="34" charset="0"/>
              </a:rPr>
              <a:t> </a:t>
            </a:r>
            <a:r>
              <a:rPr lang="nl-NL" sz="2400" dirty="0" err="1" smtClean="0">
                <a:latin typeface="Calibri Light" panose="020F0302020204030204" pitchFamily="34" charset="0"/>
              </a:rPr>
              <a:t>identifiers</a:t>
            </a:r>
            <a:r>
              <a:rPr lang="nl-NL" sz="2400" dirty="0" smtClean="0">
                <a:latin typeface="Calibri Light" panose="020F0302020204030204" pitchFamily="34" charset="0"/>
              </a:rPr>
              <a:t>, </a:t>
            </a:r>
            <a:r>
              <a:rPr lang="nl-NL" sz="2400" dirty="0" err="1" smtClean="0">
                <a:latin typeface="Calibri Light" panose="020F0302020204030204" pitchFamily="34" charset="0"/>
              </a:rPr>
              <a:t>so</a:t>
            </a:r>
            <a:r>
              <a:rPr lang="nl-NL" sz="2400" dirty="0" smtClean="0">
                <a:latin typeface="Calibri Light" panose="020F0302020204030204" pitchFamily="34" charset="0"/>
              </a:rPr>
              <a:t> </a:t>
            </a:r>
            <a:r>
              <a:rPr lang="nl-NL" sz="2400" dirty="0" err="1" smtClean="0">
                <a:latin typeface="Calibri Light" panose="020F0302020204030204" pitchFamily="34" charset="0"/>
              </a:rPr>
              <a:t>that</a:t>
            </a:r>
            <a:r>
              <a:rPr lang="nl-NL" sz="2400" dirty="0" smtClean="0">
                <a:latin typeface="Calibri Light" panose="020F0302020204030204" pitchFamily="34" charset="0"/>
              </a:rPr>
              <a:t> information </a:t>
            </a:r>
            <a:r>
              <a:rPr lang="nl-NL" sz="2400" dirty="0" err="1" smtClean="0">
                <a:latin typeface="Calibri Light" panose="020F0302020204030204" pitchFamily="34" charset="0"/>
              </a:rPr>
              <a:t>can</a:t>
            </a:r>
            <a:r>
              <a:rPr lang="nl-NL" sz="2400" dirty="0" smtClean="0">
                <a:latin typeface="Calibri Light" panose="020F0302020204030204" pitchFamily="34" charset="0"/>
              </a:rPr>
              <a:t> </a:t>
            </a:r>
            <a:r>
              <a:rPr lang="nl-NL" sz="2400" dirty="0" err="1" smtClean="0">
                <a:latin typeface="Calibri Light" panose="020F0302020204030204" pitchFamily="34" charset="0"/>
              </a:rPr>
              <a:t>be</a:t>
            </a:r>
            <a:r>
              <a:rPr lang="nl-NL" sz="2400" dirty="0" smtClean="0">
                <a:latin typeface="Calibri Light" panose="020F0302020204030204" pitchFamily="34" charset="0"/>
              </a:rPr>
              <a:t> </a:t>
            </a:r>
            <a:r>
              <a:rPr lang="nl-NL" sz="2400" dirty="0" err="1" smtClean="0">
                <a:latin typeface="Calibri Light" panose="020F0302020204030204" pitchFamily="34" charset="0"/>
              </a:rPr>
              <a:t>exchanged</a:t>
            </a:r>
            <a:r>
              <a:rPr lang="nl-NL" sz="2400" dirty="0" smtClean="0">
                <a:latin typeface="Calibri Light" panose="020F0302020204030204" pitchFamily="34" charset="0"/>
              </a:rPr>
              <a:t> </a:t>
            </a:r>
            <a:r>
              <a:rPr lang="nl-NL" sz="2400" dirty="0" err="1" smtClean="0">
                <a:latin typeface="Calibri Light" panose="020F0302020204030204" pitchFamily="34" charset="0"/>
              </a:rPr>
              <a:t>globally</a:t>
            </a:r>
            <a:r>
              <a:rPr lang="nl-NL" sz="2400" dirty="0" smtClean="0">
                <a:latin typeface="Calibri Light" panose="020F0302020204030204" pitchFamily="34" charset="0"/>
              </a:rPr>
              <a:t>.</a:t>
            </a:r>
          </a:p>
          <a:p>
            <a:pPr lvl="0"/>
            <a:r>
              <a:rPr lang="nl-NL" sz="2400" dirty="0" err="1" smtClean="0">
                <a:latin typeface="Calibri Light" panose="020F0302020204030204" pitchFamily="34" charset="0"/>
              </a:rPr>
              <a:t>Structure</a:t>
            </a:r>
            <a:r>
              <a:rPr lang="nl-NL" sz="2400" dirty="0" smtClean="0">
                <a:latin typeface="Calibri Light" panose="020F030202020403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2400" dirty="0" smtClean="0">
                <a:latin typeface="Calibri Light" panose="020F0302020204030204" pitchFamily="34" charset="0"/>
              </a:rPr>
              <a:t>	&lt;</a:t>
            </a:r>
            <a:r>
              <a:rPr lang="en-US" sz="2400" dirty="0">
                <a:latin typeface="Calibri Light" panose="020F0302020204030204" pitchFamily="34" charset="0"/>
              </a:rPr>
              <a:t>http://</a:t>
            </a:r>
            <a:r>
              <a:rPr lang="en-US" sz="2400" dirty="0" smtClean="0">
                <a:latin typeface="Calibri Light" panose="020F0302020204030204" pitchFamily="34" charset="0"/>
              </a:rPr>
              <a:t>www.beta-i.com/today#building_1&gt;</a:t>
            </a:r>
            <a:endParaRPr lang="en-US" sz="2400" dirty="0">
              <a:latin typeface="Calibri Light" panose="020F03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27783" y="3720722"/>
            <a:ext cx="223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 smtClean="0">
                <a:solidFill>
                  <a:srgbClr val="990099"/>
                </a:solidFill>
              </a:rPr>
              <a:t>Namespace</a:t>
            </a:r>
            <a:endParaRPr lang="fr-BE" b="1" dirty="0">
              <a:solidFill>
                <a:srgbClr val="990099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372816" y="3720722"/>
            <a:ext cx="3703240" cy="0"/>
          </a:xfrm>
          <a:prstGeom prst="line">
            <a:avLst/>
          </a:prstGeom>
          <a:ln>
            <a:solidFill>
              <a:srgbClr val="990099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08104" y="372072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rgbClr val="990099"/>
                </a:solidFill>
              </a:rPr>
              <a:t>Name</a:t>
            </a:r>
            <a:endParaRPr lang="fr-BE" b="1" dirty="0">
              <a:solidFill>
                <a:srgbClr val="990099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220072" y="3718530"/>
            <a:ext cx="1368152" cy="0"/>
          </a:xfrm>
          <a:prstGeom prst="line">
            <a:avLst/>
          </a:prstGeom>
          <a:ln>
            <a:solidFill>
              <a:srgbClr val="990099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ítulo 1"/>
          <p:cNvSpPr txBox="1">
            <a:spLocks/>
          </p:cNvSpPr>
          <p:nvPr/>
        </p:nvSpPr>
        <p:spPr>
          <a:xfrm>
            <a:off x="611560" y="-20538"/>
            <a:ext cx="8229600" cy="85725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91437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300" dirty="0" smtClean="0">
                <a:latin typeface="Calibri Light" panose="020F0302020204030204" pitchFamily="34" charset="0"/>
              </a:rPr>
              <a:t>Uniform Resource Identifiers (URIs)</a:t>
            </a:r>
            <a:endParaRPr lang="en-GB" sz="33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50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827090" y="1221581"/>
            <a:ext cx="8066087" cy="240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marL="514350" indent="-5143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Calibri" pitchFamily="34" charset="0"/>
              <a:buAutoNum type="arabicPeriod"/>
            </a:pP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Information exchange </a:t>
            </a: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and</a:t>
            </a: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</a:t>
            </a: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the</a:t>
            </a: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AEC </a:t>
            </a: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industry</a:t>
            </a:r>
            <a:endParaRPr lang="nl-NL" altLang="nl-BE" sz="3000" dirty="0" smtClean="0">
              <a:solidFill>
                <a:schemeClr val="bg1"/>
              </a:solidFill>
              <a:latin typeface="Calibri Light" panose="020F0302020204030204" pitchFamily="34" charset="0"/>
              <a:ea typeface="Droid Sans" pitchFamily="34" charset="0"/>
              <a:cs typeface="Droid Sans" pitchFamily="34" charset="0"/>
            </a:endParaRPr>
          </a:p>
          <a:p>
            <a:pPr eaLnBrk="1" hangingPunct="1">
              <a:buFont typeface="Calibri" pitchFamily="34" charset="0"/>
              <a:buAutoNum type="arabicPeriod"/>
            </a:pP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LBD in </a:t>
            </a: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practice</a:t>
            </a: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!</a:t>
            </a:r>
          </a:p>
          <a:p>
            <a:pPr eaLnBrk="1" hangingPunct="1">
              <a:buFont typeface="Calibri" pitchFamily="34" charset="0"/>
              <a:buAutoNum type="arabicPeriod"/>
            </a:pPr>
            <a:r>
              <a:rPr lang="nl-NL" altLang="nl-BE" sz="3000" dirty="0" err="1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Some</a:t>
            </a:r>
            <a:r>
              <a:rPr lang="nl-NL" altLang="nl-BE" sz="3000" dirty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</a:t>
            </a:r>
            <a:r>
              <a:rPr lang="nl-NL" altLang="nl-BE" sz="3000" dirty="0" err="1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technical</a:t>
            </a:r>
            <a:r>
              <a:rPr lang="nl-NL" altLang="nl-BE" sz="3000" dirty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basics</a:t>
            </a:r>
          </a:p>
          <a:p>
            <a:pPr eaLnBrk="1" hangingPunct="1">
              <a:buFont typeface="Calibri" pitchFamily="34" charset="0"/>
              <a:buAutoNum type="arabicPeriod"/>
            </a:pPr>
            <a:r>
              <a:rPr lang="nl-NL" altLang="nl-BE" sz="3000" dirty="0" err="1" smtClean="0">
                <a:solidFill>
                  <a:srgbClr val="FFFF00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Scaling</a:t>
            </a:r>
            <a:r>
              <a:rPr lang="nl-NL" altLang="nl-BE" sz="3000" dirty="0" smtClean="0">
                <a:solidFill>
                  <a:srgbClr val="FFFF00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up </a:t>
            </a:r>
            <a:r>
              <a:rPr lang="nl-NL" altLang="nl-BE" sz="3000" dirty="0" err="1" smtClean="0">
                <a:solidFill>
                  <a:srgbClr val="FFFF00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the</a:t>
            </a:r>
            <a:r>
              <a:rPr lang="nl-NL" altLang="nl-BE" sz="3000" dirty="0" smtClean="0">
                <a:solidFill>
                  <a:srgbClr val="FFFF00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</a:t>
            </a:r>
            <a:r>
              <a:rPr lang="nl-NL" altLang="nl-BE" sz="3000" dirty="0" err="1" smtClean="0">
                <a:solidFill>
                  <a:srgbClr val="FFFF00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graph</a:t>
            </a:r>
            <a:endParaRPr lang="nl-NL" altLang="nl-BE" sz="3000" dirty="0" smtClean="0">
              <a:solidFill>
                <a:srgbClr val="FFFF00"/>
              </a:solidFill>
              <a:latin typeface="Calibri Light" panose="020F0302020204030204" pitchFamily="34" charset="0"/>
              <a:ea typeface="Droid Sans" pitchFamily="34" charset="0"/>
              <a:cs typeface="Droid Sans" pitchFamily="34" charset="0"/>
            </a:endParaRPr>
          </a:p>
          <a:p>
            <a:pPr eaLnBrk="1" hangingPunct="1">
              <a:buFont typeface="Calibri" pitchFamily="34" charset="0"/>
              <a:buAutoNum type="arabicPeriod"/>
            </a:pP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Exercises</a:t>
            </a:r>
            <a:endParaRPr lang="nl-NL" altLang="nl-BE" sz="3000" dirty="0" smtClean="0">
              <a:solidFill>
                <a:schemeClr val="bg1"/>
              </a:solidFill>
              <a:latin typeface="Calibri Light" panose="020F0302020204030204" pitchFamily="34" charset="0"/>
              <a:ea typeface="Droid Sans" pitchFamily="34" charset="0"/>
              <a:cs typeface="Droid Sans" pitchFamily="34" charset="0"/>
            </a:endParaRPr>
          </a:p>
        </p:txBody>
      </p:sp>
      <p:sp>
        <p:nvSpPr>
          <p:cNvPr id="6" name="Titel 10"/>
          <p:cNvSpPr txBox="1">
            <a:spLocks/>
          </p:cNvSpPr>
          <p:nvPr/>
        </p:nvSpPr>
        <p:spPr>
          <a:xfrm>
            <a:off x="323529" y="244104"/>
            <a:ext cx="8820472" cy="527447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BE" altLang="nl-BE" sz="3200">
                <a:solidFill>
                  <a:schemeClr val="bg1"/>
                </a:solidFill>
                <a:latin typeface="Calibri Light" panose="020F0302020204030204" pitchFamily="34" charset="0"/>
              </a:rPr>
              <a:t>Outline</a:t>
            </a:r>
            <a:endParaRPr lang="nl-BE" altLang="nl-BE" sz="32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73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457200" y="0"/>
            <a:ext cx="82296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 dirty="0" smtClean="0">
                <a:latin typeface="Calibri Light" panose="020F0302020204030204" pitchFamily="34" charset="0"/>
              </a:rPr>
              <a:t>Building Information </a:t>
            </a:r>
            <a:r>
              <a:rPr lang="nl-NL" sz="3600" dirty="0" err="1" smtClean="0">
                <a:latin typeface="Calibri Light" panose="020F0302020204030204" pitchFamily="34" charset="0"/>
              </a:rPr>
              <a:t>Modelling</a:t>
            </a:r>
            <a:endParaRPr lang="fr-BE" sz="3600" dirty="0">
              <a:latin typeface="Calibri Light" panose="020F03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648" y="3469883"/>
            <a:ext cx="4199153" cy="1567782"/>
          </a:xfrm>
          <a:prstGeom prst="rect">
            <a:avLst/>
          </a:prstGeom>
        </p:spPr>
      </p:pic>
      <p:pic>
        <p:nvPicPr>
          <p:cNvPr id="9" name="Afbeelding 4">
            <a:extLst>
              <a:ext uri="{FF2B5EF4-FFF2-40B4-BE49-F238E27FC236}">
                <a16:creationId xmlns:a16="http://schemas.microsoft.com/office/drawing/2014/main" id="{43F50D1C-26BF-41FA-AFF4-33AC6CE03E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9184"/>
            <a:ext cx="4495800" cy="2007264"/>
          </a:xfrm>
          <a:prstGeom prst="rect">
            <a:avLst/>
          </a:prstGeom>
        </p:spPr>
      </p:pic>
      <p:pic>
        <p:nvPicPr>
          <p:cNvPr id="10" name="Tijdelijke aanduiding voor inhoud 5">
            <a:extLst>
              <a:ext uri="{FF2B5EF4-FFF2-40B4-BE49-F238E27FC236}">
                <a16:creationId xmlns:a16="http://schemas.microsoft.com/office/drawing/2014/main" id="{9BC6F561-908D-464D-8004-F9F173CD7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4257" y="1097409"/>
            <a:ext cx="377007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7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xample databases without semantic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87624" y="1484784"/>
            <a:ext cx="6696744" cy="237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331640" y="3565137"/>
            <a:ext cx="28083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99009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 err="1" smtClean="0"/>
              <a:t>MyBuilding</a:t>
            </a:r>
            <a:endParaRPr lang="en-GB" sz="44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652120" y="3565137"/>
            <a:ext cx="280831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99009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 smtClean="0"/>
              <a:t>Cities</a:t>
            </a:r>
            <a:endParaRPr lang="en-GB" sz="4400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563888" y="2564904"/>
            <a:ext cx="1944216" cy="1000233"/>
          </a:xfrm>
          <a:prstGeom prst="line">
            <a:avLst/>
          </a:prstGeom>
          <a:ln>
            <a:solidFill>
              <a:srgbClr val="990099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3563888" y="2717304"/>
            <a:ext cx="1944216" cy="347716"/>
          </a:xfrm>
          <a:prstGeom prst="line">
            <a:avLst/>
          </a:prstGeom>
          <a:ln>
            <a:solidFill>
              <a:srgbClr val="990099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563888" y="2060848"/>
            <a:ext cx="1944216" cy="0"/>
          </a:xfrm>
          <a:prstGeom prst="line">
            <a:avLst/>
          </a:prstGeom>
          <a:ln>
            <a:solidFill>
              <a:srgbClr val="990099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3547524" y="2326791"/>
            <a:ext cx="1944216" cy="564371"/>
          </a:xfrm>
          <a:prstGeom prst="line">
            <a:avLst/>
          </a:prstGeom>
          <a:ln>
            <a:solidFill>
              <a:srgbClr val="990099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ítulo 1"/>
          <p:cNvSpPr txBox="1">
            <a:spLocks/>
          </p:cNvSpPr>
          <p:nvPr/>
        </p:nvSpPr>
        <p:spPr>
          <a:xfrm>
            <a:off x="611560" y="-20538"/>
            <a:ext cx="8229600" cy="85725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91437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300" dirty="0" smtClean="0">
                <a:latin typeface="Calibri Light" panose="020F0302020204030204" pitchFamily="34" charset="0"/>
              </a:rPr>
              <a:t>Data integration now possible</a:t>
            </a:r>
            <a:endParaRPr lang="en-GB" sz="33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24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200151"/>
            <a:ext cx="4824536" cy="3394472"/>
          </a:xfrm>
        </p:spPr>
        <p:txBody>
          <a:bodyPr/>
          <a:lstStyle/>
          <a:p>
            <a:pPr lvl="1"/>
            <a:endParaRPr lang="nl-NL" sz="2400" dirty="0" smtClean="0">
              <a:latin typeface="Calibri Light" panose="020F0302020204030204" pitchFamily="34" charset="0"/>
            </a:endParaRPr>
          </a:p>
          <a:p>
            <a:pPr lvl="1"/>
            <a:r>
              <a:rPr lang="nl-NL" sz="2400" dirty="0" err="1" smtClean="0">
                <a:latin typeface="Calibri Light" panose="020F0302020204030204" pitchFamily="34" charset="0"/>
              </a:rPr>
              <a:t>distributed</a:t>
            </a:r>
            <a:r>
              <a:rPr lang="nl-NL" sz="2400" dirty="0" smtClean="0">
                <a:latin typeface="Calibri Light" panose="020F0302020204030204" pitchFamily="34" charset="0"/>
              </a:rPr>
              <a:t> </a:t>
            </a:r>
            <a:r>
              <a:rPr lang="nl-NL" sz="2400" dirty="0">
                <a:latin typeface="Calibri Light" panose="020F0302020204030204" pitchFamily="34" charset="0"/>
              </a:rPr>
              <a:t>/ </a:t>
            </a:r>
            <a:r>
              <a:rPr lang="nl-NL" sz="2400" dirty="0" err="1">
                <a:latin typeface="Calibri Light" panose="020F0302020204030204" pitchFamily="34" charset="0"/>
              </a:rPr>
              <a:t>decentralised</a:t>
            </a:r>
            <a:r>
              <a:rPr lang="nl-NL" sz="2400" dirty="0">
                <a:latin typeface="Calibri Light" panose="020F0302020204030204" pitchFamily="34" charset="0"/>
              </a:rPr>
              <a:t> information management</a:t>
            </a:r>
          </a:p>
          <a:p>
            <a:pPr lvl="1"/>
            <a:r>
              <a:rPr lang="nl-NL" sz="2400" dirty="0" err="1">
                <a:latin typeface="Calibri Light" panose="020F0302020204030204" pitchFamily="34" charset="0"/>
              </a:rPr>
              <a:t>interactive</a:t>
            </a:r>
            <a:r>
              <a:rPr lang="nl-NL" sz="2400" dirty="0">
                <a:latin typeface="Calibri Light" panose="020F0302020204030204" pitchFamily="34" charset="0"/>
              </a:rPr>
              <a:t> information search </a:t>
            </a:r>
            <a:r>
              <a:rPr lang="nl-NL" sz="2400" dirty="0" err="1">
                <a:latin typeface="Calibri Light" panose="020F0302020204030204" pitchFamily="34" charset="0"/>
              </a:rPr>
              <a:t>and</a:t>
            </a:r>
            <a:r>
              <a:rPr lang="nl-NL" sz="2400" dirty="0">
                <a:latin typeface="Calibri Light" panose="020F0302020204030204" pitchFamily="34" charset="0"/>
              </a:rPr>
              <a:t> </a:t>
            </a:r>
            <a:r>
              <a:rPr lang="nl-NL" sz="2400" dirty="0" err="1">
                <a:latin typeface="Calibri Light" panose="020F0302020204030204" pitchFamily="34" charset="0"/>
              </a:rPr>
              <a:t>reasoning</a:t>
            </a:r>
            <a:r>
              <a:rPr lang="nl-NL" sz="2400" dirty="0">
                <a:latin typeface="Calibri Light" panose="020F0302020204030204" pitchFamily="34" charset="0"/>
              </a:rPr>
              <a:t> over </a:t>
            </a:r>
            <a:r>
              <a:rPr lang="nl-NL" sz="2400" dirty="0" err="1">
                <a:latin typeface="Calibri Light" panose="020F0302020204030204" pitchFamily="34" charset="0"/>
              </a:rPr>
              <a:t>the</a:t>
            </a:r>
            <a:r>
              <a:rPr lang="nl-NL" sz="2400" dirty="0">
                <a:latin typeface="Calibri Light" panose="020F0302020204030204" pitchFamily="34" charset="0"/>
              </a:rPr>
              <a:t> web</a:t>
            </a:r>
          </a:p>
          <a:p>
            <a:pPr lvl="1"/>
            <a:r>
              <a:rPr lang="nl-NL" sz="2400" dirty="0" err="1">
                <a:latin typeface="Calibri Light" panose="020F0302020204030204" pitchFamily="34" charset="0"/>
              </a:rPr>
              <a:t>sharing</a:t>
            </a:r>
            <a:r>
              <a:rPr lang="nl-NL" sz="2400" dirty="0">
                <a:latin typeface="Calibri Light" panose="020F0302020204030204" pitchFamily="34" charset="0"/>
              </a:rPr>
              <a:t> </a:t>
            </a:r>
            <a:r>
              <a:rPr lang="nl-NL" sz="2400" dirty="0" err="1">
                <a:latin typeface="Calibri Light" panose="020F0302020204030204" pitchFamily="34" charset="0"/>
              </a:rPr>
              <a:t>partial</a:t>
            </a:r>
            <a:r>
              <a:rPr lang="nl-NL" sz="2400" dirty="0">
                <a:latin typeface="Calibri Light" panose="020F0302020204030204" pitchFamily="34" charset="0"/>
              </a:rPr>
              <a:t> data</a:t>
            </a:r>
          </a:p>
          <a:p>
            <a:endParaRPr lang="fr-BE" dirty="0">
              <a:latin typeface="Calibri Light" panose="020F0302020204030204" pitchFamily="34" charset="0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611560" y="-20538"/>
            <a:ext cx="8229600" cy="85725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91437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300" dirty="0" smtClean="0">
                <a:latin typeface="Calibri Light" panose="020F0302020204030204" pitchFamily="34" charset="0"/>
              </a:rPr>
              <a:t>Main principles</a:t>
            </a:r>
            <a:endParaRPr lang="en-GB" sz="3300" dirty="0">
              <a:latin typeface="Calibri Light" panose="020F030202020403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056" y="836712"/>
            <a:ext cx="3999986" cy="3999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2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611560" y="-20538"/>
            <a:ext cx="8229600" cy="85725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91437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300" dirty="0" smtClean="0">
                <a:latin typeface="Calibri Light" panose="020F0302020204030204" pitchFamily="34" charset="0"/>
              </a:rPr>
              <a:t>Linked Open Data cloud (LOD)</a:t>
            </a:r>
            <a:endParaRPr lang="en-GB" sz="3300" dirty="0">
              <a:latin typeface="Calibri Light" panose="020F03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3528" y="4731990"/>
            <a:ext cx="8460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BE" dirty="0">
                <a:latin typeface="Calibri Light" panose="020F0302020204030204" pitchFamily="34" charset="0"/>
              </a:rPr>
              <a:t>http://tomheath.com/blog/2009/03/linked-data-web-of-data-semantic-web-wtf/</a:t>
            </a:r>
          </a:p>
        </p:txBody>
      </p:sp>
      <p:pic>
        <p:nvPicPr>
          <p:cNvPr id="7" name="Picture 2" descr="Part of the Linking Open (LOD) Data Project Cloud Diagram, click for full and historical versions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270" y="748420"/>
            <a:ext cx="5167288" cy="384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58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5576" y="123478"/>
            <a:ext cx="7920880" cy="486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Rechte verbindingslijn met pijl 28"/>
          <p:cNvCxnSpPr/>
          <p:nvPr/>
        </p:nvCxnSpPr>
        <p:spPr bwMode="auto">
          <a:xfrm rot="16200000" flipV="1">
            <a:off x="647564" y="3749098"/>
            <a:ext cx="1872208" cy="216024"/>
          </a:xfrm>
          <a:prstGeom prst="straightConnector1">
            <a:avLst/>
          </a:prstGeom>
          <a:ln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30"/>
          <p:cNvCxnSpPr/>
          <p:nvPr/>
        </p:nvCxnSpPr>
        <p:spPr bwMode="auto">
          <a:xfrm flipV="1">
            <a:off x="1619672" y="2848998"/>
            <a:ext cx="2880320" cy="1944216"/>
          </a:xfrm>
          <a:prstGeom prst="straightConnector1">
            <a:avLst/>
          </a:prstGeom>
          <a:ln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met pijl 32"/>
          <p:cNvCxnSpPr/>
          <p:nvPr/>
        </p:nvCxnSpPr>
        <p:spPr bwMode="auto">
          <a:xfrm flipV="1">
            <a:off x="1691680" y="4361167"/>
            <a:ext cx="4320480" cy="432047"/>
          </a:xfrm>
          <a:prstGeom prst="straightConnector1">
            <a:avLst/>
          </a:prstGeom>
          <a:ln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33"/>
          <p:cNvCxnSpPr/>
          <p:nvPr/>
        </p:nvCxnSpPr>
        <p:spPr bwMode="auto">
          <a:xfrm rot="5400000" flipH="1" flipV="1">
            <a:off x="971600" y="2921006"/>
            <a:ext cx="2592288" cy="1152128"/>
          </a:xfrm>
          <a:prstGeom prst="straightConnector1">
            <a:avLst/>
          </a:prstGeom>
          <a:ln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met pijl 39"/>
          <p:cNvCxnSpPr/>
          <p:nvPr/>
        </p:nvCxnSpPr>
        <p:spPr bwMode="auto">
          <a:xfrm rot="5400000" flipH="1" flipV="1">
            <a:off x="1007604" y="1228818"/>
            <a:ext cx="4248472" cy="2880320"/>
          </a:xfrm>
          <a:prstGeom prst="straightConnector1">
            <a:avLst/>
          </a:prstGeom>
          <a:ln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 2"/>
          <p:cNvSpPr txBox="1">
            <a:spLocks/>
          </p:cNvSpPr>
          <p:nvPr/>
        </p:nvSpPr>
        <p:spPr>
          <a:xfrm>
            <a:off x="467544" y="123478"/>
            <a:ext cx="8208912" cy="631825"/>
          </a:xfrm>
          <a:prstGeom prst="rect">
            <a:avLst/>
          </a:prstGeom>
          <a:solidFill>
            <a:schemeClr val="bg1"/>
          </a:solidFill>
        </p:spPr>
        <p:txBody>
          <a:bodyPr vert="horz" lIns="91438" tIns="45719" rIns="91438" bIns="45719" rtlCol="0" anchor="ctr">
            <a:normAutofit fontScale="90000" lnSpcReduction="20000"/>
          </a:bodyPr>
          <a:lstStyle>
            <a:lvl1pPr algn="ctr" defTabSz="91437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dirty="0" err="1" smtClean="0">
                <a:latin typeface="Calibri Light" panose="020F0302020204030204" pitchFamily="34" charset="0"/>
              </a:rPr>
              <a:t>Bring</a:t>
            </a:r>
            <a:r>
              <a:rPr lang="fr-BE" dirty="0" smtClean="0">
                <a:latin typeface="Calibri Light" panose="020F0302020204030204" pitchFamily="34" charset="0"/>
              </a:rPr>
              <a:t> BIM </a:t>
            </a:r>
            <a:r>
              <a:rPr lang="fr-BE" dirty="0" err="1" smtClean="0">
                <a:latin typeface="Calibri Light" panose="020F0302020204030204" pitchFamily="34" charset="0"/>
              </a:rPr>
              <a:t>into</a:t>
            </a:r>
            <a:r>
              <a:rPr lang="fr-BE" dirty="0" smtClean="0">
                <a:latin typeface="Calibri Light" panose="020F0302020204030204" pitchFamily="34" charset="0"/>
              </a:rPr>
              <a:t> the </a:t>
            </a:r>
            <a:r>
              <a:rPr lang="fr-BE" dirty="0" err="1" smtClean="0">
                <a:latin typeface="Calibri Light" panose="020F0302020204030204" pitchFamily="34" charset="0"/>
              </a:rPr>
              <a:t>Semantic</a:t>
            </a:r>
            <a:r>
              <a:rPr lang="fr-BE" dirty="0" smtClean="0">
                <a:latin typeface="Calibri Light" panose="020F0302020204030204" pitchFamily="34" charset="0"/>
              </a:rPr>
              <a:t> Web</a:t>
            </a:r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14" name="Ovaal 25"/>
          <p:cNvSpPr/>
          <p:nvPr/>
        </p:nvSpPr>
        <p:spPr bwMode="auto">
          <a:xfrm>
            <a:off x="1403648" y="4433174"/>
            <a:ext cx="648072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Tekstvak 26"/>
          <p:cNvSpPr txBox="1"/>
          <p:nvPr/>
        </p:nvSpPr>
        <p:spPr>
          <a:xfrm>
            <a:off x="1403648" y="4577190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b="0" dirty="0" smtClean="0">
                <a:latin typeface="+mn-lt"/>
              </a:rPr>
              <a:t>BIM</a:t>
            </a:r>
            <a:endParaRPr lang="nl-BE" sz="1600" b="0" dirty="0">
              <a:latin typeface="+mn-lt"/>
            </a:endParaRPr>
          </a:p>
        </p:txBody>
      </p:sp>
      <p:sp>
        <p:nvSpPr>
          <p:cNvPr id="16" name="Ovaal 42"/>
          <p:cNvSpPr/>
          <p:nvPr/>
        </p:nvSpPr>
        <p:spPr bwMode="auto">
          <a:xfrm>
            <a:off x="1835696" y="4937230"/>
            <a:ext cx="18000" cy="18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7" name="Rechte verbindingslijn met pijl 49"/>
          <p:cNvCxnSpPr/>
          <p:nvPr/>
        </p:nvCxnSpPr>
        <p:spPr bwMode="auto">
          <a:xfrm rot="10800000" flipV="1">
            <a:off x="1979712" y="2848998"/>
            <a:ext cx="4104456" cy="1800200"/>
          </a:xfrm>
          <a:prstGeom prst="straightConnector1">
            <a:avLst/>
          </a:prstGeom>
          <a:ln>
            <a:headEnd type="none" w="med" len="med"/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Rechte verbindingslijn met pijl 51"/>
          <p:cNvCxnSpPr>
            <a:endCxn id="14" idx="0"/>
          </p:cNvCxnSpPr>
          <p:nvPr/>
        </p:nvCxnSpPr>
        <p:spPr bwMode="auto">
          <a:xfrm rot="5400000">
            <a:off x="269522" y="2506960"/>
            <a:ext cx="3384376" cy="468052"/>
          </a:xfrm>
          <a:prstGeom prst="straightConnector1">
            <a:avLst/>
          </a:prstGeom>
          <a:ln>
            <a:headEnd type="none" w="med" len="med"/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84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611560" y="-20538"/>
            <a:ext cx="8229600" cy="85725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91437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300" dirty="0" smtClean="0">
                <a:latin typeface="Calibri Light" panose="020F0302020204030204" pitchFamily="34" charset="0"/>
              </a:rPr>
              <a:t>LOD cloud grouped per domain</a:t>
            </a:r>
            <a:endParaRPr lang="en-GB" sz="3300" dirty="0">
              <a:latin typeface="Calibri Light" panose="020F03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3528" y="4731990"/>
            <a:ext cx="8460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BE" dirty="0">
                <a:latin typeface="Calibri Light" panose="020F0302020204030204" pitchFamily="34" charset="0"/>
                <a:hlinkClick r:id="rId2"/>
              </a:rPr>
              <a:t>https://lod-cloud.net/</a:t>
            </a:r>
            <a:endParaRPr lang="fr-BE" dirty="0">
              <a:latin typeface="Calibri Light" panose="020F0302020204030204" pitchFamily="34" charset="0"/>
            </a:endParaRPr>
          </a:p>
        </p:txBody>
      </p:sp>
      <p:pic>
        <p:nvPicPr>
          <p:cNvPr id="9" name="Picture 8" descr="Related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967451" y="-2690812"/>
            <a:ext cx="5449529" cy="859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6258127" y="7144190"/>
            <a:ext cx="22260127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marR="0" indent="22860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marR="0" indent="45720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marR="0" indent="68580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marR="0" indent="91440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0" marR="0" indent="114300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0" marR="0" indent="137160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0" marR="0" indent="160020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0" marR="0" indent="182880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algn="r"/>
            <a:r>
              <a:rPr lang="fr-BE" sz="3200" dirty="0">
                <a:latin typeface="Calibri Light" panose="020F0302020204030204" pitchFamily="34" charset="0"/>
                <a:hlinkClick r:id="rId2"/>
              </a:rPr>
              <a:t>https://lod-cloud.net</a:t>
            </a:r>
            <a:r>
              <a:rPr lang="fr-BE" sz="3200" dirty="0" smtClean="0">
                <a:latin typeface="Calibri Light" panose="020F0302020204030204" pitchFamily="34" charset="0"/>
                <a:hlinkClick r:id="rId2"/>
              </a:rPr>
              <a:t>/</a:t>
            </a:r>
            <a:endParaRPr lang="fr-BE" sz="3200" dirty="0">
              <a:latin typeface="Calibri Light" panose="020F0302020204030204" pitchFamily="34" charset="0"/>
            </a:endParaRPr>
          </a:p>
        </p:txBody>
      </p:sp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780804"/>
            <a:ext cx="4343400" cy="394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lated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61064" y="780804"/>
            <a:ext cx="2043573" cy="322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30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1560" y="0"/>
            <a:ext cx="7920880" cy="515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79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1560" y="1"/>
            <a:ext cx="7920989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37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611560" y="-20538"/>
            <a:ext cx="8229600" cy="85725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91437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300" dirty="0" smtClean="0">
                <a:latin typeface="Calibri Light" panose="020F0302020204030204" pitchFamily="34" charset="0"/>
              </a:rPr>
              <a:t>What else?</a:t>
            </a:r>
            <a:endParaRPr lang="en-GB" sz="3300" dirty="0">
              <a:latin typeface="Calibri Light" panose="020F030202020403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 Light" panose="020F0302020204030204" pitchFamily="34" charset="0"/>
              </a:rPr>
              <a:t>Ontologies</a:t>
            </a:r>
          </a:p>
          <a:p>
            <a:r>
              <a:rPr lang="en-US" sz="2400" dirty="0">
                <a:latin typeface="Calibri Light" panose="020F0302020204030204" pitchFamily="34" charset="0"/>
              </a:rPr>
              <a:t>An ontology is a formal, explicit specification of a shared conceptualization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80583" y="2951131"/>
            <a:ext cx="179171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50" dirty="0">
                <a:solidFill>
                  <a:schemeClr val="accent1"/>
                </a:solidFill>
              </a:rPr>
              <a:t>Machine-</a:t>
            </a:r>
            <a:r>
              <a:rPr lang="nl-BE" sz="1650" dirty="0" err="1">
                <a:solidFill>
                  <a:schemeClr val="accent1"/>
                </a:solidFill>
              </a:rPr>
              <a:t>readable</a:t>
            </a:r>
            <a:endParaRPr lang="fr-BE" sz="1650" dirty="0">
              <a:solidFill>
                <a:schemeClr val="accent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843891" y="2027198"/>
            <a:ext cx="910533" cy="3837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68050" y="2977464"/>
            <a:ext cx="179171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50" dirty="0" err="1">
                <a:solidFill>
                  <a:schemeClr val="accent1"/>
                </a:solidFill>
              </a:rPr>
              <a:t>Concepts</a:t>
            </a:r>
            <a:r>
              <a:rPr lang="nl-BE" sz="1650" dirty="0">
                <a:solidFill>
                  <a:schemeClr val="accent1"/>
                </a:solidFill>
              </a:rPr>
              <a:t>, </a:t>
            </a:r>
            <a:r>
              <a:rPr lang="nl-BE" sz="1650" dirty="0" err="1">
                <a:solidFill>
                  <a:schemeClr val="accent1"/>
                </a:solidFill>
              </a:rPr>
              <a:t>properties</a:t>
            </a:r>
            <a:r>
              <a:rPr lang="nl-BE" sz="1650" dirty="0">
                <a:solidFill>
                  <a:schemeClr val="accent1"/>
                </a:solidFill>
              </a:rPr>
              <a:t>, relations, </a:t>
            </a:r>
            <a:r>
              <a:rPr lang="nl-BE" sz="1650" dirty="0" err="1">
                <a:solidFill>
                  <a:schemeClr val="accent1"/>
                </a:solidFill>
              </a:rPr>
              <a:t>functions</a:t>
            </a:r>
            <a:r>
              <a:rPr lang="nl-BE" sz="1650" dirty="0">
                <a:solidFill>
                  <a:schemeClr val="accent1"/>
                </a:solidFill>
              </a:rPr>
              <a:t>, </a:t>
            </a:r>
            <a:r>
              <a:rPr lang="nl-BE" sz="1650" dirty="0" err="1">
                <a:solidFill>
                  <a:schemeClr val="accent1"/>
                </a:solidFill>
              </a:rPr>
              <a:t>constraints</a:t>
            </a:r>
            <a:r>
              <a:rPr lang="nl-BE" sz="1650" dirty="0">
                <a:solidFill>
                  <a:schemeClr val="accent1"/>
                </a:solidFill>
              </a:rPr>
              <a:t>, </a:t>
            </a:r>
            <a:r>
              <a:rPr lang="nl-BE" sz="1650" dirty="0" err="1">
                <a:solidFill>
                  <a:schemeClr val="accent1"/>
                </a:solidFill>
              </a:rPr>
              <a:t>axioms</a:t>
            </a:r>
            <a:endParaRPr lang="fr-BE" sz="165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851920" y="2027198"/>
            <a:ext cx="2413205" cy="575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55516" y="2977464"/>
            <a:ext cx="17917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50" dirty="0" err="1">
                <a:solidFill>
                  <a:schemeClr val="accent1"/>
                </a:solidFill>
              </a:rPr>
              <a:t>Consensual</a:t>
            </a:r>
            <a:r>
              <a:rPr lang="nl-BE" sz="1650" dirty="0">
                <a:solidFill>
                  <a:schemeClr val="accent1"/>
                </a:solidFill>
              </a:rPr>
              <a:t> </a:t>
            </a:r>
            <a:r>
              <a:rPr lang="nl-BE" sz="1650" dirty="0" err="1">
                <a:solidFill>
                  <a:schemeClr val="accent1"/>
                </a:solidFill>
              </a:rPr>
              <a:t>knowledge</a:t>
            </a:r>
            <a:endParaRPr lang="fr-BE" sz="1650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3910" y="2956165"/>
            <a:ext cx="179171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50" dirty="0">
                <a:solidFill>
                  <a:schemeClr val="accent1"/>
                </a:solidFill>
              </a:rPr>
              <a:t>Abstract model </a:t>
            </a:r>
            <a:r>
              <a:rPr lang="nl-BE" sz="1650" dirty="0" err="1">
                <a:solidFill>
                  <a:schemeClr val="accent1"/>
                </a:solidFill>
              </a:rPr>
              <a:t>and</a:t>
            </a:r>
            <a:r>
              <a:rPr lang="nl-BE" sz="1650" dirty="0">
                <a:solidFill>
                  <a:schemeClr val="accent1"/>
                </a:solidFill>
              </a:rPr>
              <a:t> </a:t>
            </a:r>
            <a:r>
              <a:rPr lang="nl-BE" sz="1650" dirty="0" err="1">
                <a:solidFill>
                  <a:schemeClr val="accent1"/>
                </a:solidFill>
              </a:rPr>
              <a:t>simplified</a:t>
            </a:r>
            <a:r>
              <a:rPr lang="nl-BE" sz="1650" dirty="0">
                <a:solidFill>
                  <a:schemeClr val="accent1"/>
                </a:solidFill>
              </a:rPr>
              <a:t> view of </a:t>
            </a:r>
            <a:r>
              <a:rPr lang="nl-BE" sz="1650" dirty="0" err="1">
                <a:solidFill>
                  <a:schemeClr val="accent1"/>
                </a:solidFill>
              </a:rPr>
              <a:t>some</a:t>
            </a:r>
            <a:r>
              <a:rPr lang="nl-BE" sz="1650" dirty="0">
                <a:solidFill>
                  <a:schemeClr val="accent1"/>
                </a:solidFill>
              </a:rPr>
              <a:t> </a:t>
            </a:r>
            <a:r>
              <a:rPr lang="nl-BE" sz="1650" dirty="0" err="1">
                <a:solidFill>
                  <a:schemeClr val="accent1"/>
                </a:solidFill>
              </a:rPr>
              <a:t>phenomenon</a:t>
            </a:r>
            <a:r>
              <a:rPr lang="nl-BE" sz="1650" dirty="0">
                <a:solidFill>
                  <a:schemeClr val="accent1"/>
                </a:solidFill>
              </a:rPr>
              <a:t> in </a:t>
            </a:r>
            <a:r>
              <a:rPr lang="nl-BE" sz="1650" dirty="0" err="1">
                <a:solidFill>
                  <a:schemeClr val="accent1"/>
                </a:solidFill>
              </a:rPr>
              <a:t>the</a:t>
            </a:r>
            <a:r>
              <a:rPr lang="nl-BE" sz="1650" dirty="0">
                <a:solidFill>
                  <a:schemeClr val="accent1"/>
                </a:solidFill>
              </a:rPr>
              <a:t> </a:t>
            </a:r>
            <a:r>
              <a:rPr lang="nl-BE" sz="1650" dirty="0" err="1">
                <a:solidFill>
                  <a:schemeClr val="accent1"/>
                </a:solidFill>
              </a:rPr>
              <a:t>world</a:t>
            </a:r>
            <a:r>
              <a:rPr lang="nl-BE" sz="1650" dirty="0">
                <a:solidFill>
                  <a:schemeClr val="accent1"/>
                </a:solidFill>
              </a:rPr>
              <a:t> </a:t>
            </a:r>
            <a:r>
              <a:rPr lang="nl-BE" sz="1650" dirty="0" err="1">
                <a:solidFill>
                  <a:schemeClr val="accent1"/>
                </a:solidFill>
              </a:rPr>
              <a:t>that</a:t>
            </a:r>
            <a:r>
              <a:rPr lang="nl-BE" sz="1650" dirty="0">
                <a:solidFill>
                  <a:schemeClr val="accent1"/>
                </a:solidFill>
              </a:rPr>
              <a:t> we want </a:t>
            </a:r>
            <a:r>
              <a:rPr lang="nl-BE" sz="1650" dirty="0" err="1">
                <a:solidFill>
                  <a:schemeClr val="accent1"/>
                </a:solidFill>
              </a:rPr>
              <a:t>to</a:t>
            </a:r>
            <a:r>
              <a:rPr lang="nl-BE" sz="1650" dirty="0">
                <a:solidFill>
                  <a:schemeClr val="accent1"/>
                </a:solidFill>
              </a:rPr>
              <a:t> </a:t>
            </a:r>
            <a:r>
              <a:rPr lang="nl-BE" sz="1650" dirty="0" err="1">
                <a:solidFill>
                  <a:schemeClr val="accent1"/>
                </a:solidFill>
              </a:rPr>
              <a:t>represent</a:t>
            </a:r>
            <a:endParaRPr lang="fr-BE" sz="1650" dirty="0">
              <a:solidFill>
                <a:schemeClr val="accent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61464" y="2379338"/>
            <a:ext cx="2151641" cy="5132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915244" y="2029116"/>
            <a:ext cx="910533" cy="3837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729996" y="2379338"/>
            <a:ext cx="99552" cy="52697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311760" y="2027198"/>
            <a:ext cx="142875" cy="884144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404188" y="2039936"/>
            <a:ext cx="142875" cy="884144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370510" y="2039936"/>
            <a:ext cx="142875" cy="884144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0" y="4647133"/>
            <a:ext cx="89375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BE" sz="1200" dirty="0">
                <a:latin typeface="Calibri Light" panose="020F0302020204030204" pitchFamily="34" charset="0"/>
              </a:rPr>
              <a:t>R. Studer, V.R. Benjamins, D. </a:t>
            </a:r>
            <a:r>
              <a:rPr lang="fr-BE" sz="1200" dirty="0" err="1">
                <a:latin typeface="Calibri Light" panose="020F0302020204030204" pitchFamily="34" charset="0"/>
              </a:rPr>
              <a:t>Fensel</a:t>
            </a:r>
            <a:r>
              <a:rPr lang="fr-BE" sz="1200" dirty="0">
                <a:latin typeface="Calibri Light" panose="020F0302020204030204" pitchFamily="34" charset="0"/>
              </a:rPr>
              <a:t>. </a:t>
            </a:r>
            <a:r>
              <a:rPr lang="en-US" sz="1200" dirty="0">
                <a:latin typeface="Calibri Light" panose="020F0302020204030204" pitchFamily="34" charset="0"/>
              </a:rPr>
              <a:t>Knowledge engineering: Principles and methods. Data &amp; Knowledge Engineering 25(1-2): 1998. 161-197.</a:t>
            </a:r>
            <a:br>
              <a:rPr lang="en-US" sz="1200" dirty="0">
                <a:latin typeface="Calibri Light" panose="020F0302020204030204" pitchFamily="34" charset="0"/>
              </a:rPr>
            </a:br>
            <a:r>
              <a:rPr lang="en-US" sz="1200" dirty="0">
                <a:latin typeface="Calibri Light" panose="020F0302020204030204" pitchFamily="34" charset="0"/>
              </a:rPr>
              <a:t>T.R. Gruber. A translation approach to portable ontology specifications. Knowledge Acquisition 5(2): 1993. 199-220.</a:t>
            </a:r>
          </a:p>
          <a:p>
            <a:pPr algn="r"/>
            <a:endParaRPr lang="fr-BE" sz="12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1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06464" y="641630"/>
            <a:ext cx="114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rgbClr val="990099"/>
                </a:solidFill>
              </a:rPr>
              <a:t>URI</a:t>
            </a:r>
            <a:endParaRPr lang="fr-BE" b="1" dirty="0">
              <a:solidFill>
                <a:srgbClr val="990099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481357" y="826296"/>
            <a:ext cx="842542" cy="184666"/>
          </a:xfrm>
          <a:prstGeom prst="line">
            <a:avLst/>
          </a:prstGeom>
          <a:ln>
            <a:solidFill>
              <a:srgbClr val="990099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6527" y="1389479"/>
            <a:ext cx="114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rgbClr val="990099"/>
                </a:solidFill>
              </a:rPr>
              <a:t>URI</a:t>
            </a:r>
            <a:endParaRPr lang="fr-BE" b="1" dirty="0">
              <a:solidFill>
                <a:srgbClr val="990099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601420" y="1574145"/>
            <a:ext cx="842542" cy="184666"/>
          </a:xfrm>
          <a:prstGeom prst="line">
            <a:avLst/>
          </a:prstGeom>
          <a:ln>
            <a:solidFill>
              <a:srgbClr val="990099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65177" y="3158847"/>
            <a:ext cx="114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rgbClr val="990099"/>
                </a:solidFill>
              </a:rPr>
              <a:t>URI</a:t>
            </a:r>
            <a:endParaRPr lang="fr-BE" b="1" dirty="0">
              <a:solidFill>
                <a:srgbClr val="990099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040070" y="3343513"/>
            <a:ext cx="842542" cy="184666"/>
          </a:xfrm>
          <a:prstGeom prst="line">
            <a:avLst/>
          </a:prstGeom>
          <a:ln>
            <a:solidFill>
              <a:srgbClr val="990099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29318" y="3092745"/>
            <a:ext cx="114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rgbClr val="990099"/>
                </a:solidFill>
              </a:rPr>
              <a:t>URI</a:t>
            </a:r>
            <a:endParaRPr lang="fr-BE" b="1" dirty="0">
              <a:solidFill>
                <a:srgbClr val="990099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11699" y="1922337"/>
            <a:ext cx="114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rgbClr val="990099"/>
                </a:solidFill>
              </a:rPr>
              <a:t>URI</a:t>
            </a:r>
            <a:endParaRPr lang="fr-BE" b="1" dirty="0">
              <a:solidFill>
                <a:srgbClr val="990099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3535635" y="2175107"/>
            <a:ext cx="556865" cy="184666"/>
          </a:xfrm>
          <a:prstGeom prst="line">
            <a:avLst/>
          </a:prstGeom>
          <a:ln>
            <a:solidFill>
              <a:srgbClr val="990099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101519" y="2345915"/>
            <a:ext cx="114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rgbClr val="990099"/>
                </a:solidFill>
              </a:rPr>
              <a:t>URI</a:t>
            </a:r>
            <a:endParaRPr lang="fr-BE" b="1" dirty="0">
              <a:solidFill>
                <a:srgbClr val="990099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7562063" y="2581041"/>
            <a:ext cx="556865" cy="184666"/>
          </a:xfrm>
          <a:prstGeom prst="line">
            <a:avLst/>
          </a:prstGeom>
          <a:ln>
            <a:solidFill>
              <a:srgbClr val="990099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02754" y="3259292"/>
            <a:ext cx="114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rgbClr val="990099"/>
                </a:solidFill>
              </a:rPr>
              <a:t>URI</a:t>
            </a:r>
            <a:endParaRPr lang="fr-BE" b="1" dirty="0">
              <a:solidFill>
                <a:srgbClr val="990099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5945657" y="3455210"/>
            <a:ext cx="556865" cy="184666"/>
          </a:xfrm>
          <a:prstGeom prst="line">
            <a:avLst/>
          </a:prstGeom>
          <a:ln>
            <a:solidFill>
              <a:srgbClr val="990099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896443" y="4008432"/>
            <a:ext cx="114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rgbClr val="990099"/>
                </a:solidFill>
              </a:rPr>
              <a:t>URI</a:t>
            </a:r>
            <a:endParaRPr lang="fr-BE" b="1" dirty="0">
              <a:solidFill>
                <a:srgbClr val="990099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471336" y="4193098"/>
            <a:ext cx="842542" cy="184666"/>
          </a:xfrm>
          <a:prstGeom prst="line">
            <a:avLst/>
          </a:prstGeom>
          <a:ln>
            <a:solidFill>
              <a:srgbClr val="990099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382579" y="601985"/>
            <a:ext cx="114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solidFill>
                  <a:srgbClr val="990099"/>
                </a:solidFill>
              </a:rPr>
              <a:t>URI</a:t>
            </a:r>
            <a:endParaRPr lang="fr-BE" b="1" dirty="0">
              <a:solidFill>
                <a:srgbClr val="990099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5806515" y="842349"/>
            <a:ext cx="556865" cy="184666"/>
          </a:xfrm>
          <a:prstGeom prst="line">
            <a:avLst/>
          </a:prstGeom>
          <a:ln>
            <a:solidFill>
              <a:srgbClr val="990099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192180" y="4043373"/>
            <a:ext cx="1812450" cy="463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5" name="Rectangle 54"/>
          <p:cNvSpPr/>
          <p:nvPr/>
        </p:nvSpPr>
        <p:spPr>
          <a:xfrm>
            <a:off x="4644008" y="2095844"/>
            <a:ext cx="2289623" cy="463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6" name="Oval 55"/>
          <p:cNvSpPr/>
          <p:nvPr/>
        </p:nvSpPr>
        <p:spPr>
          <a:xfrm>
            <a:off x="4307362" y="996866"/>
            <a:ext cx="1728192" cy="6387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7" name="Oval 56"/>
          <p:cNvSpPr/>
          <p:nvPr/>
        </p:nvSpPr>
        <p:spPr>
          <a:xfrm>
            <a:off x="5885096" y="2675661"/>
            <a:ext cx="1728192" cy="6387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8" name="Oval 57"/>
          <p:cNvSpPr/>
          <p:nvPr/>
        </p:nvSpPr>
        <p:spPr>
          <a:xfrm>
            <a:off x="4463988" y="3301122"/>
            <a:ext cx="1728192" cy="6387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9" name="Oval 58"/>
          <p:cNvSpPr/>
          <p:nvPr/>
        </p:nvSpPr>
        <p:spPr>
          <a:xfrm>
            <a:off x="716169" y="1572930"/>
            <a:ext cx="1728192" cy="6387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0" name="TextBox 59"/>
          <p:cNvSpPr txBox="1"/>
          <p:nvPr/>
        </p:nvSpPr>
        <p:spPr>
          <a:xfrm>
            <a:off x="899592" y="170765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Building_1</a:t>
            </a:r>
            <a:endParaRPr lang="nl-BE" dirty="0"/>
          </a:p>
        </p:txBody>
      </p:sp>
      <p:sp>
        <p:nvSpPr>
          <p:cNvPr id="61" name="TextBox 60"/>
          <p:cNvSpPr txBox="1"/>
          <p:nvPr/>
        </p:nvSpPr>
        <p:spPr>
          <a:xfrm>
            <a:off x="4644008" y="113159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Room_1</a:t>
            </a:r>
            <a:endParaRPr lang="nl-BE" dirty="0"/>
          </a:p>
        </p:txBody>
      </p:sp>
      <p:sp>
        <p:nvSpPr>
          <p:cNvPr id="62" name="Rectangle 61"/>
          <p:cNvSpPr/>
          <p:nvPr/>
        </p:nvSpPr>
        <p:spPr>
          <a:xfrm>
            <a:off x="4644008" y="2161249"/>
            <a:ext cx="2289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“Our course </a:t>
            </a:r>
            <a:r>
              <a:rPr lang="en-US" dirty="0" smtClean="0"/>
              <a:t>building”</a:t>
            </a:r>
            <a:endParaRPr lang="nl-BE" dirty="0"/>
          </a:p>
        </p:txBody>
      </p:sp>
      <p:cxnSp>
        <p:nvCxnSpPr>
          <p:cNvPr id="66" name="Curved Connector 65"/>
          <p:cNvCxnSpPr>
            <a:stCxn id="59" idx="7"/>
            <a:endCxn id="56" idx="2"/>
          </p:cNvCxnSpPr>
          <p:nvPr/>
        </p:nvCxnSpPr>
        <p:spPr>
          <a:xfrm rot="5400000" flipH="1" flipV="1">
            <a:off x="3074207" y="433323"/>
            <a:ext cx="350221" cy="2116089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/>
          <p:cNvCxnSpPr>
            <a:stCxn id="59" idx="5"/>
            <a:endCxn id="62" idx="1"/>
          </p:cNvCxnSpPr>
          <p:nvPr/>
        </p:nvCxnSpPr>
        <p:spPr>
          <a:xfrm rot="16200000" flipH="1">
            <a:off x="3303764" y="1005671"/>
            <a:ext cx="227752" cy="2452735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59" idx="4"/>
            <a:endCxn id="58" idx="2"/>
          </p:cNvCxnSpPr>
          <p:nvPr/>
        </p:nvCxnSpPr>
        <p:spPr>
          <a:xfrm rot="16200000" flipH="1">
            <a:off x="2317725" y="1474249"/>
            <a:ext cx="1408802" cy="2883723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>
            <a:stCxn id="58" idx="0"/>
            <a:endCxn id="57" idx="2"/>
          </p:cNvCxnSpPr>
          <p:nvPr/>
        </p:nvCxnSpPr>
        <p:spPr>
          <a:xfrm rot="5400000" flipH="1" flipV="1">
            <a:off x="5453555" y="2869581"/>
            <a:ext cx="306071" cy="557012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58" idx="4"/>
            <a:endCxn id="54" idx="1"/>
          </p:cNvCxnSpPr>
          <p:nvPr/>
        </p:nvCxnSpPr>
        <p:spPr>
          <a:xfrm rot="16200000" flipH="1">
            <a:off x="5592409" y="3675577"/>
            <a:ext cx="335447" cy="864096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338050" y="96234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b:hasRoom</a:t>
            </a:r>
            <a:endParaRPr lang="nl-BE" dirty="0"/>
          </a:p>
        </p:txBody>
      </p:sp>
      <p:sp>
        <p:nvSpPr>
          <p:cNvPr id="72" name="TextBox 71"/>
          <p:cNvSpPr txBox="1"/>
          <p:nvPr/>
        </p:nvSpPr>
        <p:spPr>
          <a:xfrm>
            <a:off x="2781727" y="2345915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b:hasName</a:t>
            </a:r>
            <a:endParaRPr lang="nl-BE" dirty="0"/>
          </a:p>
        </p:txBody>
      </p:sp>
      <p:sp>
        <p:nvSpPr>
          <p:cNvPr id="73" name="TextBox 72"/>
          <p:cNvSpPr txBox="1"/>
          <p:nvPr/>
        </p:nvSpPr>
        <p:spPr>
          <a:xfrm>
            <a:off x="1940597" y="343584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c:partOfCity</a:t>
            </a:r>
            <a:endParaRPr lang="nl-BE" dirty="0"/>
          </a:p>
        </p:txBody>
      </p:sp>
      <p:sp>
        <p:nvSpPr>
          <p:cNvPr id="74" name="TextBox 73"/>
          <p:cNvSpPr txBox="1"/>
          <p:nvPr/>
        </p:nvSpPr>
        <p:spPr>
          <a:xfrm>
            <a:off x="3936967" y="2836652"/>
            <a:ext cx="151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c:closeToCity</a:t>
            </a:r>
            <a:endParaRPr lang="nl-BE" dirty="0"/>
          </a:p>
        </p:txBody>
      </p:sp>
      <p:sp>
        <p:nvSpPr>
          <p:cNvPr id="75" name="TextBox 74"/>
          <p:cNvSpPr txBox="1"/>
          <p:nvPr/>
        </p:nvSpPr>
        <p:spPr>
          <a:xfrm>
            <a:off x="4307362" y="4196649"/>
            <a:ext cx="151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c:hasName</a:t>
            </a:r>
            <a:endParaRPr lang="nl-BE" dirty="0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3330230" y="3075546"/>
            <a:ext cx="556865" cy="184666"/>
          </a:xfrm>
          <a:prstGeom prst="line">
            <a:avLst/>
          </a:prstGeom>
          <a:ln>
            <a:solidFill>
              <a:srgbClr val="990099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350461" y="2800029"/>
            <a:ext cx="830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cascais</a:t>
            </a:r>
            <a:endParaRPr lang="nl-BE" dirty="0"/>
          </a:p>
        </p:txBody>
      </p:sp>
      <p:sp>
        <p:nvSpPr>
          <p:cNvPr id="51" name="Rectangle 50"/>
          <p:cNvSpPr/>
          <p:nvPr/>
        </p:nvSpPr>
        <p:spPr>
          <a:xfrm>
            <a:off x="4644008" y="3435846"/>
            <a:ext cx="1296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lisbon</a:t>
            </a:r>
            <a:endParaRPr lang="nl-BE" dirty="0"/>
          </a:p>
        </p:txBody>
      </p:sp>
      <p:sp>
        <p:nvSpPr>
          <p:cNvPr id="52" name="Rectangle 51"/>
          <p:cNvSpPr/>
          <p:nvPr/>
        </p:nvSpPr>
        <p:spPr>
          <a:xfrm>
            <a:off x="6300192" y="4100056"/>
            <a:ext cx="1584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“Lisbon”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4226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2" grpId="0"/>
      <p:bldP spid="34" grpId="0"/>
      <p:bldP spid="36" grpId="0"/>
      <p:bldP spid="40" grpId="0"/>
      <p:bldP spid="42" grpId="0"/>
      <p:bldP spid="46" grpId="0"/>
      <p:bldP spid="4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611560" y="-20538"/>
            <a:ext cx="8229600" cy="85725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91437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300" dirty="0" smtClean="0">
                <a:latin typeface="Calibri Light" panose="020F0302020204030204" pitchFamily="34" charset="0"/>
              </a:rPr>
              <a:t>Standard vocabulary (1)</a:t>
            </a:r>
            <a:endParaRPr lang="en-GB" sz="3300" dirty="0">
              <a:latin typeface="Calibri Light" panose="020F0302020204030204" pitchFamily="34" charset="0"/>
            </a:endParaRPr>
          </a:p>
        </p:txBody>
      </p:sp>
      <p:pic>
        <p:nvPicPr>
          <p:cNvPr id="69" name="Imagen 1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723" y="1188364"/>
            <a:ext cx="3332254" cy="3230893"/>
          </a:xfrm>
          <a:prstGeom prst="rect">
            <a:avLst/>
          </a:prstGeom>
          <a:noFill/>
        </p:spPr>
      </p:pic>
      <p:sp>
        <p:nvSpPr>
          <p:cNvPr id="70" name="Flecha derecha 114"/>
          <p:cNvSpPr/>
          <p:nvPr/>
        </p:nvSpPr>
        <p:spPr>
          <a:xfrm rot="10800000">
            <a:off x="3315911" y="2859661"/>
            <a:ext cx="949758" cy="586302"/>
          </a:xfrm>
          <a:prstGeom prst="rightArrow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/>
          </a:p>
        </p:txBody>
      </p:sp>
      <p:cxnSp>
        <p:nvCxnSpPr>
          <p:cNvPr id="71" name="Conector recto de flecha 15"/>
          <p:cNvCxnSpPr>
            <a:stCxn id="72" idx="0"/>
            <a:endCxn id="80" idx="2"/>
          </p:cNvCxnSpPr>
          <p:nvPr/>
        </p:nvCxnSpPr>
        <p:spPr>
          <a:xfrm flipH="1" flipV="1">
            <a:off x="5554627" y="1064234"/>
            <a:ext cx="27529" cy="3239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14"/>
          <p:cNvSpPr txBox="1"/>
          <p:nvPr/>
        </p:nvSpPr>
        <p:spPr>
          <a:xfrm>
            <a:off x="5138497" y="1388145"/>
            <a:ext cx="887317" cy="270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100" b="1" dirty="0"/>
              <a:t>COL_001</a:t>
            </a:r>
          </a:p>
        </p:txBody>
      </p:sp>
      <p:sp>
        <p:nvSpPr>
          <p:cNvPr id="73" name="CuadroTexto 18"/>
          <p:cNvSpPr txBox="1"/>
          <p:nvPr/>
        </p:nvSpPr>
        <p:spPr>
          <a:xfrm>
            <a:off x="5504081" y="1099478"/>
            <a:ext cx="842819" cy="246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100" b="1" dirty="0" err="1">
                <a:solidFill>
                  <a:schemeClr val="tx1"/>
                </a:solidFill>
              </a:rPr>
              <a:t>rdf:type</a:t>
            </a:r>
            <a:endParaRPr lang="en-GB" sz="1100" b="1" dirty="0">
              <a:solidFill>
                <a:schemeClr val="tx1"/>
              </a:solidFill>
            </a:endParaRPr>
          </a:p>
        </p:txBody>
      </p:sp>
      <p:sp>
        <p:nvSpPr>
          <p:cNvPr id="74" name="CuadroTexto 61"/>
          <p:cNvSpPr txBox="1"/>
          <p:nvPr/>
        </p:nvSpPr>
        <p:spPr>
          <a:xfrm>
            <a:off x="5804125" y="2122559"/>
            <a:ext cx="871797" cy="2738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algn="ctr">
              <a:defRPr sz="1200" b="1"/>
            </a:lvl1pPr>
          </a:lstStyle>
          <a:p>
            <a:r>
              <a:rPr lang="en-GB" sz="1100" dirty="0"/>
              <a:t>COR_001</a:t>
            </a:r>
          </a:p>
        </p:txBody>
      </p:sp>
      <p:sp>
        <p:nvSpPr>
          <p:cNvPr id="75" name="CuadroTexto 62"/>
          <p:cNvSpPr txBox="1"/>
          <p:nvPr/>
        </p:nvSpPr>
        <p:spPr>
          <a:xfrm>
            <a:off x="6291930" y="2912866"/>
            <a:ext cx="887317" cy="273870"/>
          </a:xfrm>
          <a:prstGeom prst="rect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algn="ctr">
              <a:defRPr sz="1200" b="1"/>
            </a:lvl1pPr>
          </a:lstStyle>
          <a:p>
            <a:r>
              <a:rPr lang="en-GB" sz="1100" dirty="0"/>
              <a:t>GIR_001</a:t>
            </a:r>
          </a:p>
        </p:txBody>
      </p:sp>
      <p:sp>
        <p:nvSpPr>
          <p:cNvPr id="76" name="CuadroTexto 71"/>
          <p:cNvSpPr txBox="1"/>
          <p:nvPr/>
        </p:nvSpPr>
        <p:spPr>
          <a:xfrm>
            <a:off x="6907218" y="2120141"/>
            <a:ext cx="871797" cy="2738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algn="ctr">
              <a:defRPr sz="1200" b="1"/>
            </a:lvl1pPr>
          </a:lstStyle>
          <a:p>
            <a:r>
              <a:rPr lang="en-GB" sz="1100" dirty="0"/>
              <a:t>COR_002</a:t>
            </a:r>
          </a:p>
        </p:txBody>
      </p:sp>
      <p:sp>
        <p:nvSpPr>
          <p:cNvPr id="77" name="CuadroTexto 72"/>
          <p:cNvSpPr txBox="1"/>
          <p:nvPr/>
        </p:nvSpPr>
        <p:spPr>
          <a:xfrm>
            <a:off x="7157473" y="1388145"/>
            <a:ext cx="887317" cy="270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algn="ctr">
              <a:defRPr sz="1200" b="1"/>
            </a:lvl1pPr>
          </a:lstStyle>
          <a:p>
            <a:r>
              <a:rPr lang="en-GB" sz="1100" dirty="0"/>
              <a:t>COL_002</a:t>
            </a:r>
          </a:p>
        </p:txBody>
      </p:sp>
      <p:cxnSp>
        <p:nvCxnSpPr>
          <p:cNvPr id="78" name="Conector recto de flecha 82"/>
          <p:cNvCxnSpPr>
            <a:stCxn id="77" idx="0"/>
            <a:endCxn id="81" idx="2"/>
          </p:cNvCxnSpPr>
          <p:nvPr/>
        </p:nvCxnSpPr>
        <p:spPr>
          <a:xfrm flipH="1" flipV="1">
            <a:off x="7572868" y="1064234"/>
            <a:ext cx="28264" cy="3239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uadroTexto 147"/>
          <p:cNvSpPr txBox="1"/>
          <p:nvPr/>
        </p:nvSpPr>
        <p:spPr>
          <a:xfrm>
            <a:off x="7539457" y="1110992"/>
            <a:ext cx="842819" cy="246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100" b="1" dirty="0" err="1">
                <a:solidFill>
                  <a:schemeClr val="tx1"/>
                </a:solidFill>
              </a:rPr>
              <a:t>rdf:type</a:t>
            </a:r>
            <a:endParaRPr lang="en-GB" sz="1100" b="1" dirty="0">
              <a:solidFill>
                <a:schemeClr val="tx1"/>
              </a:solidFill>
            </a:endParaRPr>
          </a:p>
        </p:txBody>
      </p:sp>
      <p:sp>
        <p:nvSpPr>
          <p:cNvPr id="80" name="Rectángulo 148"/>
          <p:cNvSpPr/>
          <p:nvPr/>
        </p:nvSpPr>
        <p:spPr>
          <a:xfrm>
            <a:off x="5133678" y="802624"/>
            <a:ext cx="841897" cy="2616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GB" sz="1100" b="1" dirty="0" err="1"/>
              <a:t>rvt:Column</a:t>
            </a:r>
            <a:endParaRPr lang="en-GB" sz="1100" b="1" dirty="0"/>
          </a:p>
        </p:txBody>
      </p:sp>
      <p:sp>
        <p:nvSpPr>
          <p:cNvPr id="81" name="Rectángulo 149"/>
          <p:cNvSpPr/>
          <p:nvPr/>
        </p:nvSpPr>
        <p:spPr>
          <a:xfrm>
            <a:off x="7151919" y="802624"/>
            <a:ext cx="841897" cy="2616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GB" sz="1100" b="1" dirty="0" err="1"/>
              <a:t>rvt:Column</a:t>
            </a:r>
            <a:endParaRPr lang="en-GB" sz="1100" b="1" dirty="0"/>
          </a:p>
        </p:txBody>
      </p:sp>
      <p:sp>
        <p:nvSpPr>
          <p:cNvPr id="82" name="CuadroTexto 150"/>
          <p:cNvSpPr txBox="1"/>
          <p:nvPr/>
        </p:nvSpPr>
        <p:spPr>
          <a:xfrm>
            <a:off x="4718983" y="2109826"/>
            <a:ext cx="842819" cy="246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100" b="1" dirty="0" err="1">
                <a:solidFill>
                  <a:schemeClr val="tx1"/>
                </a:solidFill>
              </a:rPr>
              <a:t>rdf:type</a:t>
            </a:r>
            <a:endParaRPr lang="en-GB" sz="1100" b="1" dirty="0">
              <a:solidFill>
                <a:schemeClr val="tx1"/>
              </a:solidFill>
            </a:endParaRPr>
          </a:p>
        </p:txBody>
      </p:sp>
      <p:sp>
        <p:nvSpPr>
          <p:cNvPr id="83" name="CuadroTexto 151"/>
          <p:cNvSpPr txBox="1"/>
          <p:nvPr/>
        </p:nvSpPr>
        <p:spPr>
          <a:xfrm>
            <a:off x="8057839" y="2146940"/>
            <a:ext cx="842819" cy="246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100" b="1" dirty="0" err="1">
                <a:solidFill>
                  <a:schemeClr val="tx1"/>
                </a:solidFill>
              </a:rPr>
              <a:t>rdf:type</a:t>
            </a:r>
            <a:endParaRPr lang="en-GB" sz="1100" b="1" dirty="0">
              <a:solidFill>
                <a:schemeClr val="tx1"/>
              </a:solidFill>
            </a:endParaRPr>
          </a:p>
        </p:txBody>
      </p:sp>
      <p:sp>
        <p:nvSpPr>
          <p:cNvPr id="84" name="CuadroTexto 156"/>
          <p:cNvSpPr txBox="1"/>
          <p:nvPr/>
        </p:nvSpPr>
        <p:spPr>
          <a:xfrm>
            <a:off x="7277401" y="2819984"/>
            <a:ext cx="842819" cy="246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100" b="1" dirty="0" err="1">
                <a:solidFill>
                  <a:schemeClr val="tx1"/>
                </a:solidFill>
              </a:rPr>
              <a:t>rdf:type</a:t>
            </a:r>
            <a:endParaRPr lang="en-GB" sz="1100" b="1" dirty="0">
              <a:solidFill>
                <a:schemeClr val="tx1"/>
              </a:solidFill>
            </a:endParaRPr>
          </a:p>
        </p:txBody>
      </p:sp>
      <p:sp>
        <p:nvSpPr>
          <p:cNvPr id="85" name="Rectángulo 157"/>
          <p:cNvSpPr/>
          <p:nvPr/>
        </p:nvSpPr>
        <p:spPr>
          <a:xfrm>
            <a:off x="8108712" y="3080373"/>
            <a:ext cx="760144" cy="2616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GB" sz="1100" b="1" dirty="0" err="1"/>
              <a:t>rvt:Girder</a:t>
            </a:r>
            <a:endParaRPr lang="en-GB" sz="1100" b="1" dirty="0"/>
          </a:p>
        </p:txBody>
      </p:sp>
      <p:sp>
        <p:nvSpPr>
          <p:cNvPr id="86" name="Rectángulo 158"/>
          <p:cNvSpPr/>
          <p:nvPr/>
        </p:nvSpPr>
        <p:spPr>
          <a:xfrm>
            <a:off x="4720842" y="2572753"/>
            <a:ext cx="771365" cy="2616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GB" sz="1100" b="1" dirty="0" err="1"/>
              <a:t>rvt:Corbel</a:t>
            </a:r>
            <a:endParaRPr lang="en-GB" sz="1100" b="1" dirty="0"/>
          </a:p>
        </p:txBody>
      </p:sp>
      <p:sp>
        <p:nvSpPr>
          <p:cNvPr id="87" name="Rectángulo 159"/>
          <p:cNvSpPr/>
          <p:nvPr/>
        </p:nvSpPr>
        <p:spPr>
          <a:xfrm>
            <a:off x="8074360" y="2589157"/>
            <a:ext cx="771365" cy="2616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GB" sz="1100" b="1" dirty="0" err="1"/>
              <a:t>rvt:Corbel</a:t>
            </a:r>
            <a:endParaRPr lang="en-GB" sz="1100" b="1" dirty="0"/>
          </a:p>
        </p:txBody>
      </p:sp>
      <p:sp>
        <p:nvSpPr>
          <p:cNvPr id="88" name="Rectángulo 160"/>
          <p:cNvSpPr/>
          <p:nvPr/>
        </p:nvSpPr>
        <p:spPr>
          <a:xfrm>
            <a:off x="6452402" y="4452647"/>
            <a:ext cx="636713" cy="2616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GB" sz="1100" b="1" dirty="0" err="1"/>
              <a:t>rvt:Slab</a:t>
            </a:r>
            <a:endParaRPr lang="en-GB" sz="1100" b="1" dirty="0"/>
          </a:p>
        </p:txBody>
      </p:sp>
      <p:sp>
        <p:nvSpPr>
          <p:cNvPr id="89" name="CuadroTexto 189"/>
          <p:cNvSpPr txBox="1"/>
          <p:nvPr/>
        </p:nvSpPr>
        <p:spPr>
          <a:xfrm>
            <a:off x="4743522" y="1760778"/>
            <a:ext cx="1429327" cy="170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100" b="1" dirty="0" err="1">
                <a:solidFill>
                  <a:schemeClr val="accent1">
                    <a:lumMod val="75000"/>
                  </a:schemeClr>
                </a:solidFill>
              </a:rPr>
              <a:t>rvt:hasCorbel</a:t>
            </a:r>
            <a:endParaRPr lang="en-GB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0" name="CuadroTexto 190"/>
          <p:cNvSpPr txBox="1"/>
          <p:nvPr/>
        </p:nvSpPr>
        <p:spPr>
          <a:xfrm>
            <a:off x="7130391" y="1748124"/>
            <a:ext cx="1429327" cy="170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100" b="1" dirty="0" err="1">
                <a:solidFill>
                  <a:schemeClr val="accent1">
                    <a:lumMod val="75000"/>
                  </a:schemeClr>
                </a:solidFill>
              </a:rPr>
              <a:t>rvt:hasCorbel</a:t>
            </a:r>
            <a:endParaRPr lang="en-GB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1" name="CuadroTexto 191"/>
          <p:cNvSpPr txBox="1"/>
          <p:nvPr/>
        </p:nvSpPr>
        <p:spPr>
          <a:xfrm>
            <a:off x="5714597" y="2604104"/>
            <a:ext cx="984868" cy="15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100" b="1" dirty="0" err="1">
                <a:solidFill>
                  <a:schemeClr val="accent1">
                    <a:lumMod val="75000"/>
                  </a:schemeClr>
                </a:solidFill>
              </a:rPr>
              <a:t>rvt:hasGirder</a:t>
            </a:r>
            <a:endParaRPr lang="en-GB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2" name="CuadroTexto 192"/>
          <p:cNvSpPr txBox="1"/>
          <p:nvPr/>
        </p:nvSpPr>
        <p:spPr>
          <a:xfrm>
            <a:off x="6816106" y="2586136"/>
            <a:ext cx="1115985" cy="2043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100" b="1" dirty="0" err="1">
                <a:solidFill>
                  <a:schemeClr val="accent1">
                    <a:lumMod val="75000"/>
                  </a:schemeClr>
                </a:solidFill>
              </a:rPr>
              <a:t>rvt:hasGirder</a:t>
            </a:r>
            <a:endParaRPr lang="en-GB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3" name="CuadroTexto 67"/>
          <p:cNvSpPr txBox="1"/>
          <p:nvPr/>
        </p:nvSpPr>
        <p:spPr>
          <a:xfrm>
            <a:off x="4817599" y="3726270"/>
            <a:ext cx="726716" cy="273870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algn="ctr">
              <a:defRPr sz="1200" b="1"/>
            </a:lvl1pPr>
          </a:lstStyle>
          <a:p>
            <a:r>
              <a:rPr lang="en-GB" sz="1100" dirty="0">
                <a:solidFill>
                  <a:schemeClr val="tx1"/>
                </a:solidFill>
              </a:rPr>
              <a:t>SLAB_1</a:t>
            </a:r>
          </a:p>
        </p:txBody>
      </p:sp>
      <p:sp>
        <p:nvSpPr>
          <p:cNvPr id="94" name="CuadroTexto 73"/>
          <p:cNvSpPr txBox="1"/>
          <p:nvPr/>
        </p:nvSpPr>
        <p:spPr>
          <a:xfrm>
            <a:off x="5610474" y="3726270"/>
            <a:ext cx="726716" cy="273870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algn="ctr">
              <a:defRPr sz="1200" b="1"/>
            </a:lvl1pPr>
          </a:lstStyle>
          <a:p>
            <a:r>
              <a:rPr lang="en-GB" sz="1100" dirty="0">
                <a:solidFill>
                  <a:schemeClr val="tx1"/>
                </a:solidFill>
              </a:rPr>
              <a:t>SLAB_2</a:t>
            </a:r>
          </a:p>
        </p:txBody>
      </p:sp>
      <p:sp>
        <p:nvSpPr>
          <p:cNvPr id="95" name="CuadroTexto 74"/>
          <p:cNvSpPr txBox="1"/>
          <p:nvPr/>
        </p:nvSpPr>
        <p:spPr>
          <a:xfrm>
            <a:off x="6403349" y="3726270"/>
            <a:ext cx="726716" cy="273870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algn="ctr">
              <a:defRPr sz="1200" b="1"/>
            </a:lvl1pPr>
          </a:lstStyle>
          <a:p>
            <a:r>
              <a:rPr lang="en-GB" sz="1100" dirty="0">
                <a:solidFill>
                  <a:schemeClr val="tx1"/>
                </a:solidFill>
              </a:rPr>
              <a:t>SLAB_3</a:t>
            </a:r>
          </a:p>
        </p:txBody>
      </p:sp>
      <p:sp>
        <p:nvSpPr>
          <p:cNvPr id="96" name="CuadroTexto 75"/>
          <p:cNvSpPr txBox="1"/>
          <p:nvPr/>
        </p:nvSpPr>
        <p:spPr>
          <a:xfrm>
            <a:off x="7196224" y="3726270"/>
            <a:ext cx="726716" cy="273870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algn="ctr">
              <a:defRPr sz="1200" b="1"/>
            </a:lvl1pPr>
          </a:lstStyle>
          <a:p>
            <a:r>
              <a:rPr lang="en-GB" sz="1100" dirty="0">
                <a:solidFill>
                  <a:schemeClr val="tx1"/>
                </a:solidFill>
              </a:rPr>
              <a:t>SLAB_4</a:t>
            </a:r>
          </a:p>
        </p:txBody>
      </p:sp>
      <p:sp>
        <p:nvSpPr>
          <p:cNvPr id="97" name="CuadroTexto 76"/>
          <p:cNvSpPr txBox="1"/>
          <p:nvPr/>
        </p:nvSpPr>
        <p:spPr>
          <a:xfrm>
            <a:off x="7989099" y="3726270"/>
            <a:ext cx="726716" cy="273870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algn="ctr">
              <a:defRPr sz="1200" b="1"/>
            </a:lvl1pPr>
          </a:lstStyle>
          <a:p>
            <a:r>
              <a:rPr lang="en-GB" sz="1100" dirty="0">
                <a:solidFill>
                  <a:schemeClr val="tx1"/>
                </a:solidFill>
              </a:rPr>
              <a:t>SLAB_5</a:t>
            </a:r>
          </a:p>
        </p:txBody>
      </p:sp>
      <p:sp>
        <p:nvSpPr>
          <p:cNvPr id="98" name="Forma libre 48"/>
          <p:cNvSpPr/>
          <p:nvPr/>
        </p:nvSpPr>
        <p:spPr>
          <a:xfrm>
            <a:off x="5169081" y="3186737"/>
            <a:ext cx="1500348" cy="532590"/>
          </a:xfrm>
          <a:custGeom>
            <a:avLst/>
            <a:gdLst>
              <a:gd name="connsiteX0" fmla="*/ 0 w 884582"/>
              <a:gd name="connsiteY0" fmla="*/ 795130 h 795130"/>
              <a:gd name="connsiteX1" fmla="*/ 218661 w 884582"/>
              <a:gd name="connsiteY1" fmla="*/ 357809 h 795130"/>
              <a:gd name="connsiteX2" fmla="*/ 884582 w 884582"/>
              <a:gd name="connsiteY2" fmla="*/ 0 h 79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4582" h="795130">
                <a:moveTo>
                  <a:pt x="0" y="795130"/>
                </a:moveTo>
                <a:cubicBezTo>
                  <a:pt x="35615" y="642730"/>
                  <a:pt x="71231" y="490331"/>
                  <a:pt x="218661" y="357809"/>
                </a:cubicBezTo>
                <a:cubicBezTo>
                  <a:pt x="366091" y="225287"/>
                  <a:pt x="625336" y="112643"/>
                  <a:pt x="884582" y="0"/>
                </a:cubicBezTo>
              </a:path>
            </a:pathLst>
          </a:custGeom>
          <a:ln w="19050">
            <a:solidFill>
              <a:schemeClr val="tx1">
                <a:lumMod val="75000"/>
                <a:lumOff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99" name="Forma libre 110"/>
          <p:cNvSpPr/>
          <p:nvPr/>
        </p:nvSpPr>
        <p:spPr>
          <a:xfrm flipH="1">
            <a:off x="6803091" y="3196155"/>
            <a:ext cx="1491441" cy="526833"/>
          </a:xfrm>
          <a:custGeom>
            <a:avLst/>
            <a:gdLst>
              <a:gd name="connsiteX0" fmla="*/ 0 w 884582"/>
              <a:gd name="connsiteY0" fmla="*/ 795130 h 795130"/>
              <a:gd name="connsiteX1" fmla="*/ 218661 w 884582"/>
              <a:gd name="connsiteY1" fmla="*/ 357809 h 795130"/>
              <a:gd name="connsiteX2" fmla="*/ 884582 w 884582"/>
              <a:gd name="connsiteY2" fmla="*/ 0 h 79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4582" h="795130">
                <a:moveTo>
                  <a:pt x="0" y="795130"/>
                </a:moveTo>
                <a:cubicBezTo>
                  <a:pt x="35615" y="642730"/>
                  <a:pt x="71231" y="490331"/>
                  <a:pt x="218661" y="357809"/>
                </a:cubicBezTo>
                <a:cubicBezTo>
                  <a:pt x="366091" y="225287"/>
                  <a:pt x="625336" y="112643"/>
                  <a:pt x="884582" y="0"/>
                </a:cubicBezTo>
              </a:path>
            </a:pathLst>
          </a:custGeom>
          <a:ln w="19050">
            <a:solidFill>
              <a:schemeClr val="tx1">
                <a:lumMod val="75000"/>
                <a:lumOff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00" name="Forma libre 115"/>
          <p:cNvSpPr/>
          <p:nvPr/>
        </p:nvSpPr>
        <p:spPr>
          <a:xfrm flipH="1">
            <a:off x="6773055" y="3193086"/>
            <a:ext cx="766401" cy="533184"/>
          </a:xfrm>
          <a:custGeom>
            <a:avLst/>
            <a:gdLst>
              <a:gd name="connsiteX0" fmla="*/ 0 w 884582"/>
              <a:gd name="connsiteY0" fmla="*/ 795130 h 795130"/>
              <a:gd name="connsiteX1" fmla="*/ 218661 w 884582"/>
              <a:gd name="connsiteY1" fmla="*/ 357809 h 795130"/>
              <a:gd name="connsiteX2" fmla="*/ 884582 w 884582"/>
              <a:gd name="connsiteY2" fmla="*/ 0 h 79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4582" h="795130">
                <a:moveTo>
                  <a:pt x="0" y="795130"/>
                </a:moveTo>
                <a:cubicBezTo>
                  <a:pt x="35615" y="642730"/>
                  <a:pt x="71231" y="490331"/>
                  <a:pt x="218661" y="357809"/>
                </a:cubicBezTo>
                <a:cubicBezTo>
                  <a:pt x="366091" y="225287"/>
                  <a:pt x="625336" y="112643"/>
                  <a:pt x="884582" y="0"/>
                </a:cubicBezTo>
              </a:path>
            </a:pathLst>
          </a:custGeom>
          <a:ln w="19050">
            <a:solidFill>
              <a:schemeClr val="tx1">
                <a:lumMod val="75000"/>
                <a:lumOff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01" name="Forma libre 116"/>
          <p:cNvSpPr/>
          <p:nvPr/>
        </p:nvSpPr>
        <p:spPr>
          <a:xfrm>
            <a:off x="5967585" y="3193087"/>
            <a:ext cx="731880" cy="533183"/>
          </a:xfrm>
          <a:custGeom>
            <a:avLst/>
            <a:gdLst>
              <a:gd name="connsiteX0" fmla="*/ 0 w 884582"/>
              <a:gd name="connsiteY0" fmla="*/ 795130 h 795130"/>
              <a:gd name="connsiteX1" fmla="*/ 218661 w 884582"/>
              <a:gd name="connsiteY1" fmla="*/ 357809 h 795130"/>
              <a:gd name="connsiteX2" fmla="*/ 884582 w 884582"/>
              <a:gd name="connsiteY2" fmla="*/ 0 h 79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4582" h="795130">
                <a:moveTo>
                  <a:pt x="0" y="795130"/>
                </a:moveTo>
                <a:cubicBezTo>
                  <a:pt x="35615" y="642730"/>
                  <a:pt x="71231" y="490331"/>
                  <a:pt x="218661" y="357809"/>
                </a:cubicBezTo>
                <a:cubicBezTo>
                  <a:pt x="366091" y="225287"/>
                  <a:pt x="625336" y="112643"/>
                  <a:pt x="884582" y="0"/>
                </a:cubicBezTo>
              </a:path>
            </a:pathLst>
          </a:custGeom>
          <a:ln w="19050">
            <a:solidFill>
              <a:schemeClr val="tx1">
                <a:lumMod val="75000"/>
                <a:lumOff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cxnSp>
        <p:nvCxnSpPr>
          <p:cNvPr id="102" name="Conector recto de flecha 118"/>
          <p:cNvCxnSpPr>
            <a:stCxn id="95" idx="0"/>
            <a:endCxn id="75" idx="2"/>
          </p:cNvCxnSpPr>
          <p:nvPr/>
        </p:nvCxnSpPr>
        <p:spPr>
          <a:xfrm flipH="1" flipV="1">
            <a:off x="6735589" y="3186736"/>
            <a:ext cx="31118" cy="53953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curvado 53"/>
          <p:cNvCxnSpPr>
            <a:stCxn id="93" idx="2"/>
            <a:endCxn id="88" idx="0"/>
          </p:cNvCxnSpPr>
          <p:nvPr/>
        </p:nvCxnSpPr>
        <p:spPr>
          <a:xfrm rot="16200000" flipH="1">
            <a:off x="5738784" y="3442313"/>
            <a:ext cx="452508" cy="156816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curvado 122"/>
          <p:cNvCxnSpPr>
            <a:stCxn id="94" idx="2"/>
            <a:endCxn id="88" idx="0"/>
          </p:cNvCxnSpPr>
          <p:nvPr/>
        </p:nvCxnSpPr>
        <p:spPr>
          <a:xfrm rot="16200000" flipH="1">
            <a:off x="6135221" y="3838750"/>
            <a:ext cx="452508" cy="775286"/>
          </a:xfrm>
          <a:prstGeom prst="curved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curvado 127"/>
          <p:cNvCxnSpPr>
            <a:stCxn id="96" idx="2"/>
            <a:endCxn id="88" idx="0"/>
          </p:cNvCxnSpPr>
          <p:nvPr/>
        </p:nvCxnSpPr>
        <p:spPr>
          <a:xfrm rot="5400000">
            <a:off x="6928096" y="3821161"/>
            <a:ext cx="452508" cy="8104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curvado 130"/>
          <p:cNvCxnSpPr>
            <a:stCxn id="97" idx="2"/>
            <a:endCxn id="88" idx="0"/>
          </p:cNvCxnSpPr>
          <p:nvPr/>
        </p:nvCxnSpPr>
        <p:spPr>
          <a:xfrm rot="5400000">
            <a:off x="7324534" y="3424724"/>
            <a:ext cx="452508" cy="160333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cto de flecha 133"/>
          <p:cNvCxnSpPr>
            <a:stCxn id="95" idx="2"/>
            <a:endCxn id="88" idx="0"/>
          </p:cNvCxnSpPr>
          <p:nvPr/>
        </p:nvCxnSpPr>
        <p:spPr>
          <a:xfrm flipH="1">
            <a:off x="6749118" y="4000140"/>
            <a:ext cx="17589" cy="45250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CuadroTexto 193"/>
          <p:cNvSpPr txBox="1"/>
          <p:nvPr/>
        </p:nvSpPr>
        <p:spPr>
          <a:xfrm>
            <a:off x="6205031" y="3372894"/>
            <a:ext cx="1112969" cy="198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100" b="1" dirty="0" err="1">
                <a:solidFill>
                  <a:schemeClr val="accent1">
                    <a:lumMod val="75000"/>
                  </a:schemeClr>
                </a:solidFill>
              </a:rPr>
              <a:t>rvt:hasSlab</a:t>
            </a:r>
            <a:endParaRPr lang="en-GB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9" name="CuadroTexto 188"/>
          <p:cNvSpPr txBox="1"/>
          <p:nvPr/>
        </p:nvSpPr>
        <p:spPr>
          <a:xfrm>
            <a:off x="6351646" y="4138843"/>
            <a:ext cx="842819" cy="192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100" b="1" dirty="0" err="1">
                <a:solidFill>
                  <a:schemeClr val="tx1"/>
                </a:solidFill>
              </a:rPr>
              <a:t>rdf:type</a:t>
            </a:r>
            <a:endParaRPr lang="en-GB" sz="1100" b="1" dirty="0">
              <a:solidFill>
                <a:schemeClr val="tx1"/>
              </a:solidFill>
            </a:endParaRPr>
          </a:p>
        </p:txBody>
      </p:sp>
      <p:sp>
        <p:nvSpPr>
          <p:cNvPr id="110" name="Forma libre 162"/>
          <p:cNvSpPr/>
          <p:nvPr/>
        </p:nvSpPr>
        <p:spPr>
          <a:xfrm>
            <a:off x="5128753" y="2252991"/>
            <a:ext cx="684659" cy="329603"/>
          </a:xfrm>
          <a:custGeom>
            <a:avLst/>
            <a:gdLst>
              <a:gd name="connsiteX0" fmla="*/ 0 w 884582"/>
              <a:gd name="connsiteY0" fmla="*/ 795130 h 795130"/>
              <a:gd name="connsiteX1" fmla="*/ 218661 w 884582"/>
              <a:gd name="connsiteY1" fmla="*/ 357809 h 795130"/>
              <a:gd name="connsiteX2" fmla="*/ 884582 w 884582"/>
              <a:gd name="connsiteY2" fmla="*/ 0 h 79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4582" h="795130">
                <a:moveTo>
                  <a:pt x="0" y="795130"/>
                </a:moveTo>
                <a:cubicBezTo>
                  <a:pt x="35615" y="642730"/>
                  <a:pt x="71231" y="490331"/>
                  <a:pt x="218661" y="357809"/>
                </a:cubicBezTo>
                <a:cubicBezTo>
                  <a:pt x="366091" y="225287"/>
                  <a:pt x="625336" y="112643"/>
                  <a:pt x="884582" y="0"/>
                </a:cubicBezTo>
              </a:path>
            </a:pathLst>
          </a:custGeom>
          <a:ln w="19050">
            <a:solidFill>
              <a:schemeClr val="tx1">
                <a:lumMod val="75000"/>
                <a:lumOff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11" name="Forma libre 164"/>
          <p:cNvSpPr/>
          <p:nvPr/>
        </p:nvSpPr>
        <p:spPr>
          <a:xfrm flipH="1">
            <a:off x="7738177" y="2264720"/>
            <a:ext cx="741071" cy="329603"/>
          </a:xfrm>
          <a:custGeom>
            <a:avLst/>
            <a:gdLst>
              <a:gd name="connsiteX0" fmla="*/ 0 w 884582"/>
              <a:gd name="connsiteY0" fmla="*/ 795130 h 795130"/>
              <a:gd name="connsiteX1" fmla="*/ 218661 w 884582"/>
              <a:gd name="connsiteY1" fmla="*/ 357809 h 795130"/>
              <a:gd name="connsiteX2" fmla="*/ 884582 w 884582"/>
              <a:gd name="connsiteY2" fmla="*/ 0 h 79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4582" h="795130">
                <a:moveTo>
                  <a:pt x="0" y="795130"/>
                </a:moveTo>
                <a:cubicBezTo>
                  <a:pt x="35615" y="642730"/>
                  <a:pt x="71231" y="490331"/>
                  <a:pt x="218661" y="357809"/>
                </a:cubicBezTo>
                <a:cubicBezTo>
                  <a:pt x="366091" y="225287"/>
                  <a:pt x="625336" y="112643"/>
                  <a:pt x="884582" y="0"/>
                </a:cubicBezTo>
              </a:path>
            </a:pathLst>
          </a:custGeom>
          <a:ln w="19050">
            <a:solidFill>
              <a:schemeClr val="tx1">
                <a:lumMod val="75000"/>
                <a:lumOff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12" name="Forma libre 165"/>
          <p:cNvSpPr/>
          <p:nvPr/>
        </p:nvSpPr>
        <p:spPr>
          <a:xfrm flipH="1">
            <a:off x="7189309" y="3038541"/>
            <a:ext cx="919403" cy="151478"/>
          </a:xfrm>
          <a:custGeom>
            <a:avLst/>
            <a:gdLst>
              <a:gd name="connsiteX0" fmla="*/ 0 w 884582"/>
              <a:gd name="connsiteY0" fmla="*/ 795130 h 795130"/>
              <a:gd name="connsiteX1" fmla="*/ 218661 w 884582"/>
              <a:gd name="connsiteY1" fmla="*/ 357809 h 795130"/>
              <a:gd name="connsiteX2" fmla="*/ 884582 w 884582"/>
              <a:gd name="connsiteY2" fmla="*/ 0 h 79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4582" h="795130">
                <a:moveTo>
                  <a:pt x="0" y="795130"/>
                </a:moveTo>
                <a:cubicBezTo>
                  <a:pt x="35615" y="642730"/>
                  <a:pt x="71231" y="490331"/>
                  <a:pt x="218661" y="357809"/>
                </a:cubicBezTo>
                <a:cubicBezTo>
                  <a:pt x="366091" y="225287"/>
                  <a:pt x="625336" y="112643"/>
                  <a:pt x="884582" y="0"/>
                </a:cubicBezTo>
              </a:path>
            </a:pathLst>
          </a:custGeom>
          <a:ln w="19050">
            <a:solidFill>
              <a:schemeClr val="tx1">
                <a:lumMod val="75000"/>
                <a:lumOff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13" name="Forma libre 177"/>
          <p:cNvSpPr/>
          <p:nvPr/>
        </p:nvSpPr>
        <p:spPr>
          <a:xfrm flipH="1">
            <a:off x="5806208" y="1658664"/>
            <a:ext cx="251811" cy="460720"/>
          </a:xfrm>
          <a:custGeom>
            <a:avLst/>
            <a:gdLst>
              <a:gd name="connsiteX0" fmla="*/ 0 w 884582"/>
              <a:gd name="connsiteY0" fmla="*/ 795130 h 795130"/>
              <a:gd name="connsiteX1" fmla="*/ 218661 w 884582"/>
              <a:gd name="connsiteY1" fmla="*/ 357809 h 795130"/>
              <a:gd name="connsiteX2" fmla="*/ 884582 w 884582"/>
              <a:gd name="connsiteY2" fmla="*/ 0 h 79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4582" h="795130">
                <a:moveTo>
                  <a:pt x="0" y="795130"/>
                </a:moveTo>
                <a:cubicBezTo>
                  <a:pt x="35615" y="642730"/>
                  <a:pt x="71231" y="490331"/>
                  <a:pt x="218661" y="357809"/>
                </a:cubicBezTo>
                <a:cubicBezTo>
                  <a:pt x="366091" y="225287"/>
                  <a:pt x="625336" y="112643"/>
                  <a:pt x="884582" y="0"/>
                </a:cubicBezTo>
              </a:path>
            </a:pathLst>
          </a:custGeom>
          <a:ln w="19050">
            <a:solidFill>
              <a:schemeClr val="tx1">
                <a:lumMod val="75000"/>
                <a:lumOff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14" name="Forma libre 178"/>
          <p:cNvSpPr/>
          <p:nvPr/>
        </p:nvSpPr>
        <p:spPr>
          <a:xfrm>
            <a:off x="7243399" y="1657011"/>
            <a:ext cx="210761" cy="460720"/>
          </a:xfrm>
          <a:custGeom>
            <a:avLst/>
            <a:gdLst>
              <a:gd name="connsiteX0" fmla="*/ 0 w 884582"/>
              <a:gd name="connsiteY0" fmla="*/ 795130 h 795130"/>
              <a:gd name="connsiteX1" fmla="*/ 218661 w 884582"/>
              <a:gd name="connsiteY1" fmla="*/ 357809 h 795130"/>
              <a:gd name="connsiteX2" fmla="*/ 884582 w 884582"/>
              <a:gd name="connsiteY2" fmla="*/ 0 h 79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4582" h="795130">
                <a:moveTo>
                  <a:pt x="0" y="795130"/>
                </a:moveTo>
                <a:cubicBezTo>
                  <a:pt x="35615" y="642730"/>
                  <a:pt x="71231" y="490331"/>
                  <a:pt x="218661" y="357809"/>
                </a:cubicBezTo>
                <a:cubicBezTo>
                  <a:pt x="366091" y="225287"/>
                  <a:pt x="625336" y="112643"/>
                  <a:pt x="884582" y="0"/>
                </a:cubicBezTo>
              </a:path>
            </a:pathLst>
          </a:custGeom>
          <a:ln w="19050">
            <a:solidFill>
              <a:schemeClr val="tx1">
                <a:lumMod val="75000"/>
                <a:lumOff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15" name="Forma libre 179"/>
          <p:cNvSpPr/>
          <p:nvPr/>
        </p:nvSpPr>
        <p:spPr>
          <a:xfrm flipH="1">
            <a:off x="6400193" y="2393558"/>
            <a:ext cx="265040" cy="548463"/>
          </a:xfrm>
          <a:custGeom>
            <a:avLst/>
            <a:gdLst>
              <a:gd name="connsiteX0" fmla="*/ 0 w 884582"/>
              <a:gd name="connsiteY0" fmla="*/ 795130 h 795130"/>
              <a:gd name="connsiteX1" fmla="*/ 218661 w 884582"/>
              <a:gd name="connsiteY1" fmla="*/ 357809 h 795130"/>
              <a:gd name="connsiteX2" fmla="*/ 884582 w 884582"/>
              <a:gd name="connsiteY2" fmla="*/ 0 h 79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4582" h="795130">
                <a:moveTo>
                  <a:pt x="0" y="795130"/>
                </a:moveTo>
                <a:cubicBezTo>
                  <a:pt x="35615" y="642730"/>
                  <a:pt x="71231" y="490331"/>
                  <a:pt x="218661" y="357809"/>
                </a:cubicBezTo>
                <a:cubicBezTo>
                  <a:pt x="366091" y="225287"/>
                  <a:pt x="625336" y="112643"/>
                  <a:pt x="884582" y="0"/>
                </a:cubicBezTo>
              </a:path>
            </a:pathLst>
          </a:custGeom>
          <a:ln w="19050">
            <a:solidFill>
              <a:schemeClr val="tx1">
                <a:lumMod val="75000"/>
                <a:lumOff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16" name="Forma libre 180"/>
          <p:cNvSpPr/>
          <p:nvPr/>
        </p:nvSpPr>
        <p:spPr>
          <a:xfrm>
            <a:off x="6843448" y="2392913"/>
            <a:ext cx="257835" cy="548463"/>
          </a:xfrm>
          <a:custGeom>
            <a:avLst/>
            <a:gdLst>
              <a:gd name="connsiteX0" fmla="*/ 0 w 884582"/>
              <a:gd name="connsiteY0" fmla="*/ 795130 h 795130"/>
              <a:gd name="connsiteX1" fmla="*/ 218661 w 884582"/>
              <a:gd name="connsiteY1" fmla="*/ 357809 h 795130"/>
              <a:gd name="connsiteX2" fmla="*/ 884582 w 884582"/>
              <a:gd name="connsiteY2" fmla="*/ 0 h 79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4582" h="795130">
                <a:moveTo>
                  <a:pt x="0" y="795130"/>
                </a:moveTo>
                <a:cubicBezTo>
                  <a:pt x="35615" y="642730"/>
                  <a:pt x="71231" y="490331"/>
                  <a:pt x="218661" y="357809"/>
                </a:cubicBezTo>
                <a:cubicBezTo>
                  <a:pt x="366091" y="225287"/>
                  <a:pt x="625336" y="112643"/>
                  <a:pt x="884582" y="0"/>
                </a:cubicBezTo>
              </a:path>
            </a:pathLst>
          </a:custGeom>
          <a:ln w="19050">
            <a:solidFill>
              <a:schemeClr val="tx1">
                <a:lumMod val="75000"/>
                <a:lumOff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17" name="Rectangle 116"/>
          <p:cNvSpPr/>
          <p:nvPr/>
        </p:nvSpPr>
        <p:spPr>
          <a:xfrm>
            <a:off x="0" y="4647133"/>
            <a:ext cx="89375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BE" sz="1200" dirty="0">
                <a:latin typeface="Calibri Light" panose="020F0302020204030204" pitchFamily="34" charset="0"/>
              </a:rPr>
              <a:t>G. Costa, P. Pauwels. </a:t>
            </a:r>
            <a:r>
              <a:rPr lang="en-US" sz="1200" dirty="0">
                <a:latin typeface="Calibri Light" panose="020F0302020204030204" pitchFamily="34" charset="0"/>
              </a:rPr>
              <a:t>Building product suggestions for a BIM model based on rule sets and a semantic reasoning engine. </a:t>
            </a:r>
            <a:br>
              <a:rPr lang="en-US" sz="1200" dirty="0">
                <a:latin typeface="Calibri Light" panose="020F0302020204030204" pitchFamily="34" charset="0"/>
              </a:rPr>
            </a:br>
            <a:r>
              <a:rPr lang="en-US" sz="1200" dirty="0">
                <a:latin typeface="Calibri Light" panose="020F0302020204030204" pitchFamily="34" charset="0"/>
              </a:rPr>
              <a:t>Proceedings of the 32rd international CIB W78 conference. 2015. p.98-107.</a:t>
            </a:r>
            <a:endParaRPr lang="fr-BE" sz="12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72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" name="Picture 2" descr="C:\Users\generic\Desktop\caanlfl_imgs\blc-0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1680" y="213140"/>
            <a:ext cx="5552311" cy="449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86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3">
            <a:extLst>
              <a:ext uri="{FF2B5EF4-FFF2-40B4-BE49-F238E27FC236}">
                <a16:creationId xmlns:a16="http://schemas.microsoft.com/office/drawing/2014/main" id="{3754577D-69D1-46D2-84D0-60B7C1FE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92" y="677597"/>
            <a:ext cx="2525168" cy="3982385"/>
          </a:xfrm>
          <a:prstGeom prst="rect">
            <a:avLst/>
          </a:prstGeom>
        </p:spPr>
      </p:pic>
      <p:pic>
        <p:nvPicPr>
          <p:cNvPr id="7" name="Afbeelding 3">
            <a:extLst>
              <a:ext uri="{FF2B5EF4-FFF2-40B4-BE49-F238E27FC236}">
                <a16:creationId xmlns:a16="http://schemas.microsoft.com/office/drawing/2014/main" id="{3754577D-69D1-46D2-84D0-60B7C1FE48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1204" y="699542"/>
            <a:ext cx="2250100" cy="1820162"/>
          </a:xfrm>
          <a:prstGeom prst="rect">
            <a:avLst/>
          </a:prstGeom>
        </p:spPr>
      </p:pic>
      <p:pic>
        <p:nvPicPr>
          <p:cNvPr id="8" name="Afbeelding 3" descr="Afbeelding met binnen, gebouw, muur&#10;&#10;Beschrijving is gegenereerd met hoge betrouwbaarheid">
            <a:extLst>
              <a:ext uri="{FF2B5EF4-FFF2-40B4-BE49-F238E27FC236}">
                <a16:creationId xmlns:a16="http://schemas.microsoft.com/office/drawing/2014/main" id="{6FF1E918-0D9F-48A9-A6F6-290F3B88F0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832" y="2545799"/>
            <a:ext cx="4796400" cy="2137440"/>
          </a:xfrm>
          <a:prstGeom prst="rect">
            <a:avLst/>
          </a:prstGeom>
        </p:spPr>
      </p:pic>
      <p:pic>
        <p:nvPicPr>
          <p:cNvPr id="9" name="Afbeelding 1">
            <a:extLst>
              <a:ext uri="{FF2B5EF4-FFF2-40B4-BE49-F238E27FC236}">
                <a16:creationId xmlns:a16="http://schemas.microsoft.com/office/drawing/2014/main" id="{12BB72F6-9ED7-482F-923B-62FCD7603FF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142" y="699542"/>
            <a:ext cx="2993253" cy="1820162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611560" y="-20538"/>
            <a:ext cx="8229600" cy="85725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91437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BE" sz="32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Choose</a:t>
            </a:r>
            <a:r>
              <a:rPr lang="nl-BE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nl-BE" sz="32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your</a:t>
            </a:r>
            <a:r>
              <a:rPr lang="nl-BE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nl-BE" sz="32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ontologies</a:t>
            </a:r>
            <a:r>
              <a:rPr lang="nl-BE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nl-BE" sz="32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wisely</a:t>
            </a:r>
            <a:endParaRPr lang="en-GB" sz="3300" dirty="0">
              <a:latin typeface="Calibri Light" panose="020F0302020204030204" pitchFamily="34" charset="0"/>
            </a:endParaRPr>
          </a:p>
        </p:txBody>
      </p:sp>
      <p:sp>
        <p:nvSpPr>
          <p:cNvPr id="11" name="Espace réservé du pied de page 1"/>
          <p:cNvSpPr>
            <a:spLocks noGrp="1"/>
          </p:cNvSpPr>
          <p:nvPr>
            <p:ph type="ftr" sz="quarter" idx="3"/>
          </p:nvPr>
        </p:nvSpPr>
        <p:spPr>
          <a:xfrm>
            <a:off x="98834" y="4724702"/>
            <a:ext cx="9045166" cy="303609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Jeroen</a:t>
            </a:r>
            <a:r>
              <a:rPr lang="en-US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Werbrouck</a:t>
            </a:r>
            <a:r>
              <a:rPr lang="en-US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, Semantic 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enrichment of the existing </a:t>
            </a:r>
            <a:r>
              <a:rPr lang="en-US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building geometry. Master Thesis 2018, Ghent University.</a:t>
            </a:r>
            <a:endParaRPr lang="nl-BE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27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827090" y="1221581"/>
            <a:ext cx="8066087" cy="240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marL="514350" indent="-5143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Calibri" pitchFamily="34" charset="0"/>
              <a:buAutoNum type="arabicPeriod"/>
            </a:pP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Information exchange </a:t>
            </a: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and</a:t>
            </a: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</a:t>
            </a: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the</a:t>
            </a: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AEC </a:t>
            </a: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industry</a:t>
            </a:r>
            <a:endParaRPr lang="nl-NL" altLang="nl-BE" sz="3000" dirty="0" smtClean="0">
              <a:solidFill>
                <a:schemeClr val="bg1"/>
              </a:solidFill>
              <a:latin typeface="Calibri Light" panose="020F0302020204030204" pitchFamily="34" charset="0"/>
              <a:ea typeface="Droid Sans" pitchFamily="34" charset="0"/>
              <a:cs typeface="Droid Sans" pitchFamily="34" charset="0"/>
            </a:endParaRPr>
          </a:p>
          <a:p>
            <a:pPr eaLnBrk="1" hangingPunct="1">
              <a:buFont typeface="Calibri" pitchFamily="34" charset="0"/>
              <a:buAutoNum type="arabicPeriod"/>
            </a:pP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LBD in </a:t>
            </a: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practice</a:t>
            </a: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!</a:t>
            </a:r>
          </a:p>
          <a:p>
            <a:pPr eaLnBrk="1" hangingPunct="1">
              <a:buFont typeface="Calibri" pitchFamily="34" charset="0"/>
              <a:buAutoNum type="arabicPeriod"/>
            </a:pPr>
            <a:r>
              <a:rPr lang="nl-NL" altLang="nl-BE" sz="3000" dirty="0" err="1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Some</a:t>
            </a:r>
            <a:r>
              <a:rPr lang="nl-NL" altLang="nl-BE" sz="3000" dirty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</a:t>
            </a:r>
            <a:r>
              <a:rPr lang="nl-NL" altLang="nl-BE" sz="3000" dirty="0" err="1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technical</a:t>
            </a:r>
            <a:r>
              <a:rPr lang="nl-NL" altLang="nl-BE" sz="3000" dirty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basics</a:t>
            </a:r>
          </a:p>
          <a:p>
            <a:pPr eaLnBrk="1" hangingPunct="1">
              <a:buFont typeface="Calibri" pitchFamily="34" charset="0"/>
              <a:buAutoNum type="arabicPeriod"/>
            </a:pP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Scaling</a:t>
            </a: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up </a:t>
            </a: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the</a:t>
            </a:r>
            <a:r>
              <a:rPr lang="nl-NL" altLang="nl-BE" sz="3000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 </a:t>
            </a:r>
            <a:r>
              <a:rPr lang="nl-NL" altLang="nl-BE" sz="3000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graph</a:t>
            </a:r>
            <a:endParaRPr lang="nl-NL" altLang="nl-BE" sz="3000" dirty="0" smtClean="0">
              <a:solidFill>
                <a:schemeClr val="bg1"/>
              </a:solidFill>
              <a:latin typeface="Calibri Light" panose="020F0302020204030204" pitchFamily="34" charset="0"/>
              <a:ea typeface="Droid Sans" pitchFamily="34" charset="0"/>
              <a:cs typeface="Droid Sans" pitchFamily="34" charset="0"/>
            </a:endParaRPr>
          </a:p>
          <a:p>
            <a:pPr eaLnBrk="1" hangingPunct="1">
              <a:buFont typeface="Calibri" pitchFamily="34" charset="0"/>
              <a:buAutoNum type="arabicPeriod"/>
            </a:pPr>
            <a:r>
              <a:rPr lang="nl-NL" altLang="nl-BE" sz="3000" dirty="0" err="1" smtClean="0">
                <a:solidFill>
                  <a:srgbClr val="FFFF00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Exercises</a:t>
            </a:r>
            <a:r>
              <a:rPr lang="nl-NL" altLang="nl-BE" sz="3000" dirty="0" smtClean="0">
                <a:solidFill>
                  <a:srgbClr val="FFFF00"/>
                </a:solidFill>
                <a:latin typeface="Calibri Light" panose="020F0302020204030204" pitchFamily="34" charset="0"/>
                <a:ea typeface="Droid Sans" pitchFamily="34" charset="0"/>
                <a:cs typeface="Droid Sans" pitchFamily="34" charset="0"/>
              </a:rPr>
              <a:t>!</a:t>
            </a:r>
          </a:p>
        </p:txBody>
      </p:sp>
      <p:sp>
        <p:nvSpPr>
          <p:cNvPr id="6" name="Titel 10"/>
          <p:cNvSpPr txBox="1">
            <a:spLocks/>
          </p:cNvSpPr>
          <p:nvPr/>
        </p:nvSpPr>
        <p:spPr>
          <a:xfrm>
            <a:off x="323529" y="244104"/>
            <a:ext cx="8820472" cy="527447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BE" altLang="nl-BE" sz="3200">
                <a:solidFill>
                  <a:schemeClr val="bg1"/>
                </a:solidFill>
                <a:latin typeface="Calibri Light" panose="020F0302020204030204" pitchFamily="34" charset="0"/>
              </a:rPr>
              <a:t>Outline</a:t>
            </a:r>
            <a:endParaRPr lang="nl-BE" altLang="nl-BE" sz="32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52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826294"/>
            <a:ext cx="9144000" cy="2286000"/>
          </a:xfrm>
          <a:prstGeom prst="rect">
            <a:avLst/>
          </a:prstGeom>
          <a:noFill/>
        </p:spPr>
        <p:txBody>
          <a:bodyPr lIns="91438" tIns="45719" rIns="91438" bIns="45719"/>
          <a:lstStyle/>
          <a:p>
            <a:pPr marL="342892" indent="-342892" algn="ctr">
              <a:spcBef>
                <a:spcPct val="20000"/>
              </a:spcBef>
              <a:defRPr/>
            </a:pPr>
            <a:endParaRPr lang="en-GB" sz="3200" dirty="0">
              <a:latin typeface="Calibri Light" panose="020F0302020204030204" pitchFamily="34" charset="0"/>
            </a:endParaRPr>
          </a:p>
          <a:p>
            <a:pPr marL="342892" indent="-342892" algn="ctr">
              <a:spcBef>
                <a:spcPct val="20000"/>
              </a:spcBef>
              <a:defRPr/>
            </a:pPr>
            <a:r>
              <a:rPr lang="nl-BE" sz="3200" dirty="0" err="1">
                <a:solidFill>
                  <a:srgbClr val="FFFF00"/>
                </a:solidFill>
                <a:latin typeface="Calibri Light" panose="020F0302020204030204" pitchFamily="34" charset="0"/>
              </a:rPr>
              <a:t>Thank</a:t>
            </a:r>
            <a:r>
              <a:rPr lang="nl-BE" sz="3200" dirty="0">
                <a:solidFill>
                  <a:srgbClr val="FFFF00"/>
                </a:solidFill>
                <a:latin typeface="Calibri Light" panose="020F0302020204030204" pitchFamily="34" charset="0"/>
              </a:rPr>
              <a:t> </a:t>
            </a:r>
            <a:r>
              <a:rPr lang="nl-BE" sz="3200" dirty="0" err="1">
                <a:solidFill>
                  <a:srgbClr val="FFFF00"/>
                </a:solidFill>
                <a:latin typeface="Calibri Light" panose="020F0302020204030204" pitchFamily="34" charset="0"/>
              </a:rPr>
              <a:t>you</a:t>
            </a:r>
            <a:endParaRPr lang="en-GB" sz="3200" dirty="0">
              <a:latin typeface="Calibri Light" panose="020F0302020204030204" pitchFamily="34" charset="0"/>
            </a:endParaRPr>
          </a:p>
          <a:p>
            <a:pPr marL="342892" indent="-342892" algn="ctr">
              <a:spcBef>
                <a:spcPct val="20000"/>
              </a:spcBef>
              <a:defRPr/>
            </a:pPr>
            <a:endParaRPr lang="en-GB" dirty="0" smtClean="0">
              <a:solidFill>
                <a:srgbClr val="FFFF00"/>
              </a:solidFill>
              <a:latin typeface="Calibri Light" panose="020F0302020204030204" pitchFamily="34" charset="0"/>
            </a:endParaRPr>
          </a:p>
          <a:p>
            <a:pPr marL="342892" indent="-342892" algn="ctr">
              <a:spcBef>
                <a:spcPct val="20000"/>
              </a:spcBef>
              <a:defRPr/>
            </a:pPr>
            <a:endParaRPr lang="en-GB" dirty="0">
              <a:solidFill>
                <a:srgbClr val="FFFF00"/>
              </a:solidFill>
              <a:latin typeface="Calibri Light" panose="020F0302020204030204" pitchFamily="34" charset="0"/>
            </a:endParaRPr>
          </a:p>
          <a:p>
            <a:pPr marL="342892" indent="-342892" algn="ctr">
              <a:spcBef>
                <a:spcPct val="20000"/>
              </a:spcBef>
              <a:defRPr/>
            </a:pPr>
            <a:r>
              <a:rPr lang="en-GB" dirty="0" smtClean="0">
                <a:solidFill>
                  <a:srgbClr val="FFFF00"/>
                </a:solidFill>
                <a:latin typeface="Calibri Light" panose="020F0302020204030204" pitchFamily="34" charset="0"/>
              </a:rPr>
              <a:t>Pieter Pauwels</a:t>
            </a:r>
          </a:p>
          <a:p>
            <a:pPr marL="342892" indent="-342892" algn="ctr">
              <a:spcBef>
                <a:spcPct val="20000"/>
              </a:spcBef>
              <a:defRPr/>
            </a:pPr>
            <a:r>
              <a:rPr lang="en-GB" dirty="0" smtClean="0">
                <a:solidFill>
                  <a:srgbClr val="FFFF00"/>
                </a:solidFill>
                <a:latin typeface="Calibri Light" panose="020F0302020204030204" pitchFamily="34" charset="0"/>
              </a:rPr>
              <a:t>pipauwel.pauwels@ugent.be</a:t>
            </a:r>
            <a:endParaRPr lang="en-GB" dirty="0">
              <a:solidFill>
                <a:srgbClr val="FFFF00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80528" y="4371950"/>
            <a:ext cx="9433048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fr-BE"/>
          </a:p>
        </p:txBody>
      </p:sp>
      <p:pic>
        <p:nvPicPr>
          <p:cNvPr id="7" name="Picture 4" descr="https://duckduckgo.com/i/8b26346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4760" y="4465772"/>
            <a:ext cx="853426" cy="60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0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1998" y="0"/>
            <a:ext cx="9175998" cy="510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9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5331" y="-864096"/>
            <a:ext cx="9366237" cy="6244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496" y="51470"/>
            <a:ext cx="9001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4000" b="1" dirty="0">
                <a:solidFill>
                  <a:schemeClr val="bg1"/>
                </a:solidFill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http://</a:t>
            </a:r>
            <a:r>
              <a:rPr lang="fr-BE" sz="4000" b="1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www.buildingsmart-tech.org/</a:t>
            </a:r>
            <a:br>
              <a:rPr lang="fr-BE" sz="4000" b="1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</a:br>
            <a:r>
              <a:rPr lang="fr-BE" sz="4000" b="1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future/</a:t>
            </a:r>
            <a:r>
              <a:rPr lang="fr-BE" sz="4000" b="1" dirty="0" err="1" smtClean="0">
                <a:solidFill>
                  <a:schemeClr val="bg1"/>
                </a:solidFill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linked</a:t>
            </a:r>
            <a:r>
              <a:rPr lang="fr-BE" sz="4000" b="1" dirty="0" smtClean="0">
                <a:solidFill>
                  <a:schemeClr val="bg1"/>
                </a:solidFill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-data</a:t>
            </a:r>
            <a:r>
              <a:rPr lang="fr-BE" sz="4000" b="1" dirty="0">
                <a:solidFill>
                  <a:schemeClr val="bg1"/>
                </a:solidFill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0984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87624" y="-12491"/>
            <a:ext cx="684779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 rot="1471274">
            <a:off x="6432442" y="520534"/>
            <a:ext cx="248808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2400" dirty="0" smtClean="0">
                <a:solidFill>
                  <a:srgbClr val="FF0000"/>
                </a:solidFill>
                <a:latin typeface="Calibri Light" panose="020F0302020204030204" pitchFamily="34" charset="0"/>
              </a:rPr>
              <a:t>Toronto </a:t>
            </a:r>
            <a:r>
              <a:rPr lang="nl-NL" sz="2400" dirty="0" err="1" smtClean="0">
                <a:solidFill>
                  <a:srgbClr val="FF0000"/>
                </a:solidFill>
                <a:latin typeface="Calibri Light" panose="020F0302020204030204" pitchFamily="34" charset="0"/>
              </a:rPr>
              <a:t>Oct</a:t>
            </a:r>
            <a:r>
              <a:rPr lang="nl-NL" sz="2400" dirty="0" smtClean="0">
                <a:solidFill>
                  <a:srgbClr val="FF0000"/>
                </a:solidFill>
                <a:latin typeface="Calibri Light" panose="020F0302020204030204" pitchFamily="34" charset="0"/>
              </a:rPr>
              <a:t>. 2014 T. </a:t>
            </a:r>
            <a:r>
              <a:rPr lang="nl-NL" sz="2400" dirty="0" err="1" smtClean="0">
                <a:solidFill>
                  <a:srgbClr val="FF0000"/>
                </a:solidFill>
                <a:latin typeface="Calibri Light" panose="020F0302020204030204" pitchFamily="34" charset="0"/>
              </a:rPr>
              <a:t>Liebich</a:t>
            </a:r>
            <a:endParaRPr lang="fr-BE" sz="2400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624" y="4820335"/>
            <a:ext cx="54206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dirty="0" smtClean="0">
                <a:latin typeface="Calibri Light" panose="020F0302020204030204" pitchFamily="34" charset="0"/>
              </a:rPr>
              <a:t>Image </a:t>
            </a:r>
            <a:r>
              <a:rPr lang="nl-NL" sz="1500" dirty="0" err="1" smtClean="0">
                <a:latin typeface="Calibri Light" panose="020F0302020204030204" pitchFamily="34" charset="0"/>
              </a:rPr>
              <a:t>courtesy</a:t>
            </a:r>
            <a:r>
              <a:rPr lang="nl-NL" sz="1500" dirty="0" smtClean="0">
                <a:latin typeface="Calibri Light" panose="020F0302020204030204" pitchFamily="34" charset="0"/>
              </a:rPr>
              <a:t>: Jakob Beetz, TU Eindhoven</a:t>
            </a:r>
            <a:endParaRPr lang="fr-BE" sz="1500" dirty="0">
              <a:latin typeface="Calibri Light" panose="020F03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17823" y="1779662"/>
            <a:ext cx="254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b="1" dirty="0" smtClean="0">
                <a:latin typeface="Calibri Light" panose="020F0302020204030204" pitchFamily="34" charset="0"/>
              </a:rPr>
              <a:t>IFC</a:t>
            </a:r>
            <a:endParaRPr lang="fr-BE" sz="4000" b="1" dirty="0">
              <a:latin typeface="Calibri Light" panose="020F03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4088" y="1056218"/>
            <a:ext cx="2939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b="1" dirty="0" smtClean="0">
                <a:latin typeface="Calibri Light" panose="020F0302020204030204" pitchFamily="34" charset="0"/>
              </a:rPr>
              <a:t>INFRA</a:t>
            </a:r>
            <a:endParaRPr lang="fr-BE" sz="4000" b="1" dirty="0">
              <a:latin typeface="Calibri Light" panose="020F03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5591" y="2147371"/>
            <a:ext cx="3656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b="1" dirty="0" smtClean="0">
                <a:latin typeface="Calibri Light" panose="020F0302020204030204" pitchFamily="34" charset="0"/>
              </a:rPr>
              <a:t>SENSOR</a:t>
            </a:r>
            <a:endParaRPr lang="fr-BE" sz="4000" b="1" dirty="0">
              <a:latin typeface="Calibri Light" panose="020F03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19744" y="3147814"/>
            <a:ext cx="3656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b="1" dirty="0" smtClean="0">
                <a:latin typeface="Calibri Light" panose="020F0302020204030204" pitchFamily="34" charset="0"/>
              </a:rPr>
              <a:t>GIS</a:t>
            </a:r>
            <a:endParaRPr lang="fr-BE" sz="4000" b="1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65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36096" y="1005576"/>
            <a:ext cx="2376264" cy="864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fr-BE"/>
          </a:p>
        </p:txBody>
      </p:sp>
      <p:sp>
        <p:nvSpPr>
          <p:cNvPr id="4" name="TextBox 3"/>
          <p:cNvSpPr txBox="1"/>
          <p:nvPr/>
        </p:nvSpPr>
        <p:spPr>
          <a:xfrm>
            <a:off x="5652121" y="1131590"/>
            <a:ext cx="2016224" cy="58477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nl-NL" sz="3200" dirty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EXPRESS</a:t>
            </a:r>
            <a:endParaRPr lang="fr-BE" sz="3200" dirty="0">
              <a:latin typeface="Calibri Light" panose="020F030202020403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85245" y="1005576"/>
            <a:ext cx="2376264" cy="864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fr-BE"/>
          </a:p>
        </p:txBody>
      </p:sp>
      <p:sp>
        <p:nvSpPr>
          <p:cNvPr id="8" name="TextBox 7"/>
          <p:cNvSpPr txBox="1"/>
          <p:nvPr/>
        </p:nvSpPr>
        <p:spPr>
          <a:xfrm>
            <a:off x="1545285" y="1131590"/>
            <a:ext cx="1656184" cy="58477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nl-NL" sz="3200" dirty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IFC-SPF</a:t>
            </a:r>
            <a:endParaRPr lang="fr-BE" sz="3200" dirty="0">
              <a:latin typeface="Calibri Light" panose="020F030202020403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cxnSp>
        <p:nvCxnSpPr>
          <p:cNvPr id="10" name="Straight Arrow Connector 9"/>
          <p:cNvCxnSpPr>
            <a:stCxn id="7" idx="3"/>
            <a:endCxn id="3" idx="1"/>
          </p:cNvCxnSpPr>
          <p:nvPr/>
        </p:nvCxnSpPr>
        <p:spPr>
          <a:xfrm>
            <a:off x="3561513" y="1437624"/>
            <a:ext cx="1874587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436096" y="2139702"/>
            <a:ext cx="2376264" cy="864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fr-BE"/>
          </a:p>
        </p:txBody>
      </p:sp>
      <p:sp>
        <p:nvSpPr>
          <p:cNvPr id="12" name="TextBox 11"/>
          <p:cNvSpPr txBox="1"/>
          <p:nvPr/>
        </p:nvSpPr>
        <p:spPr>
          <a:xfrm>
            <a:off x="5796137" y="2265716"/>
            <a:ext cx="1656184" cy="58477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nl-NL" sz="3200" dirty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XSD</a:t>
            </a:r>
            <a:endParaRPr lang="fr-BE" sz="3200" dirty="0">
              <a:latin typeface="Calibri Light" panose="020F030202020403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85245" y="2139702"/>
            <a:ext cx="2376264" cy="864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fr-BE"/>
          </a:p>
        </p:txBody>
      </p:sp>
      <p:sp>
        <p:nvSpPr>
          <p:cNvPr id="14" name="TextBox 13"/>
          <p:cNvSpPr txBox="1"/>
          <p:nvPr/>
        </p:nvSpPr>
        <p:spPr>
          <a:xfrm>
            <a:off x="1545285" y="2265716"/>
            <a:ext cx="1656184" cy="58477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nl-NL" sz="3200" dirty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XML</a:t>
            </a:r>
            <a:endParaRPr lang="fr-BE" sz="3200" dirty="0">
              <a:latin typeface="Calibri Light" panose="020F030202020403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cxnSp>
        <p:nvCxnSpPr>
          <p:cNvPr id="15" name="Straight Arrow Connector 14"/>
          <p:cNvCxnSpPr>
            <a:stCxn id="13" idx="3"/>
            <a:endCxn id="11" idx="1"/>
          </p:cNvCxnSpPr>
          <p:nvPr/>
        </p:nvCxnSpPr>
        <p:spPr>
          <a:xfrm>
            <a:off x="3561513" y="2571750"/>
            <a:ext cx="1874587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436096" y="3273828"/>
            <a:ext cx="2376264" cy="864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fr-BE"/>
          </a:p>
        </p:txBody>
      </p:sp>
      <p:sp>
        <p:nvSpPr>
          <p:cNvPr id="17" name="TextBox 16"/>
          <p:cNvSpPr txBox="1"/>
          <p:nvPr/>
        </p:nvSpPr>
        <p:spPr>
          <a:xfrm>
            <a:off x="5796137" y="3399842"/>
            <a:ext cx="1656184" cy="58477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nl-NL" sz="3200" dirty="0" err="1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ifcOWL</a:t>
            </a:r>
            <a:endParaRPr lang="fr-BE" sz="3200" dirty="0">
              <a:latin typeface="Calibri Light" panose="020F030202020403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85245" y="3273828"/>
            <a:ext cx="2376264" cy="864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fr-BE"/>
          </a:p>
        </p:txBody>
      </p:sp>
      <p:sp>
        <p:nvSpPr>
          <p:cNvPr id="19" name="TextBox 18"/>
          <p:cNvSpPr txBox="1"/>
          <p:nvPr/>
        </p:nvSpPr>
        <p:spPr>
          <a:xfrm>
            <a:off x="1545285" y="3399842"/>
            <a:ext cx="1656184" cy="58477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nl-NL" sz="3200" dirty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RDF</a:t>
            </a:r>
            <a:endParaRPr lang="fr-BE" sz="3200" dirty="0">
              <a:latin typeface="Calibri Light" panose="020F030202020403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cxnSp>
        <p:nvCxnSpPr>
          <p:cNvPr id="20" name="Straight Arrow Connector 19"/>
          <p:cNvCxnSpPr>
            <a:stCxn id="18" idx="3"/>
            <a:endCxn id="16" idx="1"/>
          </p:cNvCxnSpPr>
          <p:nvPr/>
        </p:nvCxnSpPr>
        <p:spPr>
          <a:xfrm>
            <a:off x="3561513" y="3705876"/>
            <a:ext cx="1874587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Espace réservé du pied de page 1"/>
          <p:cNvSpPr>
            <a:spLocks noGrp="1"/>
          </p:cNvSpPr>
          <p:nvPr>
            <p:ph type="ftr" sz="quarter" idx="11"/>
          </p:nvPr>
        </p:nvSpPr>
        <p:spPr>
          <a:xfrm>
            <a:off x="323528" y="4677985"/>
            <a:ext cx="8424936" cy="376238"/>
          </a:xfrm>
        </p:spPr>
        <p:txBody>
          <a:bodyPr/>
          <a:lstStyle/>
          <a:p>
            <a:pPr algn="r">
              <a:defRPr/>
            </a:pP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Pieter Pauwels, Walter </a:t>
            </a:r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</a:rPr>
              <a:t>Terkaj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. EXPRESS to OWL for construction industry: Towards a recommendable and usable </a:t>
            </a:r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</a:rPr>
              <a:t>ifcOWL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 ontology. Automation in Construction 63 (2016) 100-133.</a:t>
            </a:r>
            <a:endParaRPr lang="fr-FR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611560" y="-20538"/>
            <a:ext cx="8229600" cy="85725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91437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300" dirty="0" smtClean="0">
                <a:latin typeface="Calibri Light" panose="020F0302020204030204" pitchFamily="34" charset="0"/>
              </a:rPr>
              <a:t>Different serializations of the same data model</a:t>
            </a:r>
            <a:endParaRPr lang="en-GB" sz="33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46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" grpId="0" animBg="1"/>
      <p:bldP spid="8" grpId="0"/>
      <p:bldP spid="11" grpId="0" animBg="1"/>
      <p:bldP spid="12" grpId="0"/>
      <p:bldP spid="13" grpId="0" animBg="1"/>
      <p:bldP spid="14" grpId="0"/>
      <p:bldP spid="16" grpId="0" animBg="1"/>
      <p:bldP spid="17" grpId="0"/>
      <p:bldP spid="18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914378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2900" dirty="0" err="1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ifcOWL</a:t>
            </a:r>
            <a:r>
              <a:rPr lang="nl-NL" sz="2900" dirty="0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nl-NL" sz="2900" dirty="0" err="1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ontologies</a:t>
            </a:r>
            <a:r>
              <a:rPr lang="nl-NL" sz="2900" dirty="0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nl-NL" sz="2900" dirty="0" err="1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available</a:t>
            </a:r>
            <a:endParaRPr lang="nl-BE" sz="2900" dirty="0">
              <a:latin typeface="Calibri Light" panose="020F030202020403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3568" y="1131590"/>
            <a:ext cx="3610744" cy="2062103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nl-NL" sz="1600" dirty="0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Ifc2x_all_lf.exp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nl-NL" sz="1600" dirty="0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IFC2X2_ADD1.exp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nl-NL" sz="1600" dirty="0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IFC2X2_FINAL.exp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nl-NL" sz="1600" dirty="0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IFC2X2_PLATFORM.exp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nl-NL" sz="1600" dirty="0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IFC2X3_Final.exp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nl-NL" sz="1600" dirty="0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IFC2X3_TC1.exp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nl-NL" sz="1600" dirty="0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IFC4.exp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nl-NL" sz="1600" dirty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IFC4_ADD1.exp</a:t>
            </a:r>
            <a:endParaRPr lang="nl-NL" sz="1600" dirty="0" smtClean="0">
              <a:latin typeface="Calibri Light" panose="020F030202020403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nl-NL" sz="1600" dirty="0" smtClean="0">
              <a:latin typeface="Calibri Light" panose="020F030202020403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38328" y="1131590"/>
            <a:ext cx="40324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not</a:t>
            </a:r>
            <a:r>
              <a:rPr lang="nl-NL" sz="1600" dirty="0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nl-NL" sz="1600" dirty="0" err="1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supported</a:t>
            </a:r>
            <a:endParaRPr lang="nl-NL" sz="1600" dirty="0" smtClean="0">
              <a:latin typeface="Calibri Light" panose="020F030202020403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r>
              <a:rPr lang="nl-NL" sz="1600" dirty="0" err="1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not</a:t>
            </a:r>
            <a:r>
              <a:rPr lang="nl-NL" sz="1600" dirty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nl-NL" sz="1600" dirty="0" err="1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supported</a:t>
            </a:r>
            <a:endParaRPr lang="nl-NL" sz="1600" dirty="0">
              <a:latin typeface="Calibri Light" panose="020F030202020403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r>
              <a:rPr lang="nl-NL" sz="1600" dirty="0" err="1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not</a:t>
            </a:r>
            <a:r>
              <a:rPr lang="nl-NL" sz="1600" dirty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nl-NL" sz="1600" dirty="0" err="1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supported</a:t>
            </a:r>
            <a:endParaRPr lang="nl-NL" sz="1600" dirty="0">
              <a:latin typeface="Calibri Light" panose="020F030202020403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r>
              <a:rPr lang="nl-NL" sz="1600" dirty="0" err="1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not</a:t>
            </a:r>
            <a:r>
              <a:rPr lang="nl-NL" sz="1600" dirty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nl-NL" sz="1600" dirty="0" err="1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supported</a:t>
            </a:r>
            <a:endParaRPr lang="nl-NL" sz="1600" dirty="0">
              <a:latin typeface="Calibri Light" panose="020F030202020403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r>
              <a:rPr lang="nl-NL" sz="1600" dirty="0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IFC2X3_Final.owl / .</a:t>
            </a:r>
            <a:r>
              <a:rPr lang="nl-NL" sz="1600" dirty="0" err="1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ttl</a:t>
            </a:r>
            <a:endParaRPr lang="nl-NL" sz="1600" dirty="0">
              <a:latin typeface="Calibri Light" panose="020F030202020403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r>
              <a:rPr lang="nl-NL" sz="1600" dirty="0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IFC2X3_TC1.owl / .</a:t>
            </a:r>
            <a:r>
              <a:rPr lang="nl-NL" sz="1600" dirty="0" err="1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ttl</a:t>
            </a:r>
            <a:endParaRPr lang="nl-NL" sz="1600" dirty="0" smtClean="0">
              <a:latin typeface="Calibri Light" panose="020F030202020403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r>
              <a:rPr lang="nl-BE" sz="1600" dirty="0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IFC4.owl / .</a:t>
            </a:r>
            <a:r>
              <a:rPr lang="nl-BE" sz="1600" dirty="0" err="1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ttl</a:t>
            </a:r>
            <a:endParaRPr lang="nl-BE" sz="1600" dirty="0" smtClean="0">
              <a:latin typeface="Calibri Light" panose="020F030202020403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r>
              <a:rPr lang="nl-BE" sz="1600" dirty="0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IFC4_ADD1.owl / .</a:t>
            </a:r>
            <a:r>
              <a:rPr lang="nl-BE" sz="1600" dirty="0" err="1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ttl</a:t>
            </a:r>
            <a:endParaRPr lang="nl-BE" sz="1600" dirty="0">
              <a:latin typeface="Calibri Light" panose="020F030202020403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9512" y="3579862"/>
            <a:ext cx="8712968" cy="14401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numCol="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nl-NL" sz="2000" dirty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  <a:hlinkClick r:id="rId2"/>
              </a:rPr>
              <a:t>http://</a:t>
            </a:r>
            <a:r>
              <a:rPr lang="nl-NL" sz="2000" dirty="0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  <a:hlinkClick r:id="rId2"/>
              </a:rPr>
              <a:t>ifcowl.openbimstandards.org/IFC4_ADD1</a:t>
            </a:r>
            <a:endParaRPr lang="nl-NL" sz="2000" dirty="0" smtClean="0">
              <a:latin typeface="Calibri Light" panose="020F030202020403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nl-NL" sz="2000" dirty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  <a:hlinkClick r:id="rId2"/>
              </a:rPr>
              <a:t>http://ifcowl.openbimstandards.org/</a:t>
            </a:r>
            <a:r>
              <a:rPr lang="nl-NL" sz="2000" dirty="0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  <a:hlinkClick r:id="rId3"/>
              </a:rPr>
              <a:t>IFC4</a:t>
            </a:r>
            <a:r>
              <a:rPr lang="nl-NL" sz="2000" dirty="0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endParaRPr lang="nl-NL" sz="2000" dirty="0">
              <a:latin typeface="Calibri Light" panose="020F030202020403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nl-NL" sz="2000" dirty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  <a:hlinkClick r:id="rId2"/>
              </a:rPr>
              <a:t>http://ifcowl.openbimstandards.org/</a:t>
            </a:r>
            <a:r>
              <a:rPr lang="nl-NL" sz="2000" dirty="0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  <a:hlinkClick r:id="rId4"/>
              </a:rPr>
              <a:t>IFC2X3_Final</a:t>
            </a:r>
            <a:r>
              <a:rPr lang="nl-NL" sz="2000" dirty="0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endParaRPr lang="nl-NL" sz="2000" dirty="0">
              <a:latin typeface="Calibri Light" panose="020F030202020403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nl-NL" sz="2000" dirty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  <a:hlinkClick r:id="rId2"/>
              </a:rPr>
              <a:t>http://ifcowl.openbimstandards.org/</a:t>
            </a:r>
            <a:r>
              <a:rPr lang="nl-NL" sz="2000" dirty="0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  <a:hlinkClick r:id="rId5"/>
              </a:rPr>
              <a:t>IFC2X3_TC1</a:t>
            </a:r>
            <a:r>
              <a:rPr lang="nl-NL" sz="2000" dirty="0" smtClean="0">
                <a:latin typeface="Calibri Light" panose="020F030202020403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endParaRPr lang="nl-NL" sz="2000" dirty="0">
              <a:latin typeface="Calibri Light" panose="020F030202020403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12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3711</TotalTime>
  <Words>1013</Words>
  <Application>Microsoft Office PowerPoint</Application>
  <PresentationFormat>On-screen Show (16:9)</PresentationFormat>
  <Paragraphs>289</Paragraphs>
  <Slides>42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Avenir Next Medium</vt:lpstr>
      <vt:lpstr>Calibri</vt:lpstr>
      <vt:lpstr>Calibri Light</vt:lpstr>
      <vt:lpstr>Droid Sans</vt:lpstr>
      <vt:lpstr>Times New Roman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cool and awesome intro movies</vt:lpstr>
      <vt:lpstr>PowerPoint Presentation</vt:lpstr>
      <vt:lpstr>PowerPoint Presentation</vt:lpstr>
      <vt:lpstr>PowerPoint Presentation</vt:lpstr>
      <vt:lpstr>PowerPoint Presentation</vt:lpstr>
      <vt:lpstr>Connecting Triples</vt:lpstr>
      <vt:lpstr>PowerPoint Presentation</vt:lpstr>
      <vt:lpstr>Example RDF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IFC developments</dc:title>
  <dc:creator>Pieter Pauwels</dc:creator>
  <cp:lastModifiedBy>pipauwel</cp:lastModifiedBy>
  <cp:revision>88</cp:revision>
  <dcterms:created xsi:type="dcterms:W3CDTF">2016-10-12T20:58:21Z</dcterms:created>
  <dcterms:modified xsi:type="dcterms:W3CDTF">2019-06-17T11:39:16Z</dcterms:modified>
</cp:coreProperties>
</file>